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x="18288000" cy="10287000"/>
  <p:notesSz cx="6858000" cy="9144000"/>
  <p:embeddedFontLst>
    <p:embeddedFont>
      <p:font typeface="Space Mono Bold" charset="1" panose="02000809030000020004"/>
      <p:regular r:id="rId23"/>
    </p:embeddedFont>
    <p:embeddedFont>
      <p:font typeface="Barlow Bold" charset="1" panose="00000800000000000000"/>
      <p:regular r:id="rId24"/>
    </p:embeddedFont>
    <p:embeddedFont>
      <p:font typeface="Barlow" charset="1" panose="0000050000000000000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6.jpe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jpe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jpe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jpe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Relationship Id="rId3" Target="../media/image16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7.jpe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>
            <a:off x="762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>
            <a:off x="1524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" id="5"/>
          <p:cNvSpPr/>
          <p:nvPr/>
        </p:nvSpPr>
        <p:spPr>
          <a:xfrm>
            <a:off x="2286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>
            <a:off x="3048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>
            <a:off x="3810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8" id="8"/>
          <p:cNvSpPr/>
          <p:nvPr/>
        </p:nvSpPr>
        <p:spPr>
          <a:xfrm>
            <a:off x="4572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9" id="9"/>
          <p:cNvSpPr/>
          <p:nvPr/>
        </p:nvSpPr>
        <p:spPr>
          <a:xfrm>
            <a:off x="5334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0" id="10"/>
          <p:cNvSpPr/>
          <p:nvPr/>
        </p:nvSpPr>
        <p:spPr>
          <a:xfrm>
            <a:off x="6096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1" id="11"/>
          <p:cNvSpPr/>
          <p:nvPr/>
        </p:nvSpPr>
        <p:spPr>
          <a:xfrm>
            <a:off x="6858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2" id="12"/>
          <p:cNvSpPr/>
          <p:nvPr/>
        </p:nvSpPr>
        <p:spPr>
          <a:xfrm>
            <a:off x="7620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3" id="13"/>
          <p:cNvSpPr/>
          <p:nvPr/>
        </p:nvSpPr>
        <p:spPr>
          <a:xfrm>
            <a:off x="8382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4" id="14"/>
          <p:cNvSpPr/>
          <p:nvPr/>
        </p:nvSpPr>
        <p:spPr>
          <a:xfrm>
            <a:off x="9144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5" id="15"/>
          <p:cNvSpPr/>
          <p:nvPr/>
        </p:nvSpPr>
        <p:spPr>
          <a:xfrm>
            <a:off x="9906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6" id="16"/>
          <p:cNvSpPr/>
          <p:nvPr/>
        </p:nvSpPr>
        <p:spPr>
          <a:xfrm>
            <a:off x="10668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7" id="17"/>
          <p:cNvSpPr/>
          <p:nvPr/>
        </p:nvSpPr>
        <p:spPr>
          <a:xfrm>
            <a:off x="11430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8" id="18"/>
          <p:cNvSpPr/>
          <p:nvPr/>
        </p:nvSpPr>
        <p:spPr>
          <a:xfrm>
            <a:off x="12192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9" id="19"/>
          <p:cNvSpPr/>
          <p:nvPr/>
        </p:nvSpPr>
        <p:spPr>
          <a:xfrm>
            <a:off x="12954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0" id="20"/>
          <p:cNvSpPr/>
          <p:nvPr/>
        </p:nvSpPr>
        <p:spPr>
          <a:xfrm>
            <a:off x="13716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1" id="21"/>
          <p:cNvSpPr/>
          <p:nvPr/>
        </p:nvSpPr>
        <p:spPr>
          <a:xfrm>
            <a:off x="14478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2" id="22"/>
          <p:cNvSpPr/>
          <p:nvPr/>
        </p:nvSpPr>
        <p:spPr>
          <a:xfrm>
            <a:off x="15240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3" id="23"/>
          <p:cNvSpPr/>
          <p:nvPr/>
        </p:nvSpPr>
        <p:spPr>
          <a:xfrm>
            <a:off x="16002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4" id="24"/>
          <p:cNvSpPr/>
          <p:nvPr/>
        </p:nvSpPr>
        <p:spPr>
          <a:xfrm>
            <a:off x="16764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5" id="25"/>
          <p:cNvSpPr/>
          <p:nvPr/>
        </p:nvSpPr>
        <p:spPr>
          <a:xfrm>
            <a:off x="17526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6" id="26"/>
          <p:cNvSpPr/>
          <p:nvPr/>
        </p:nvSpPr>
        <p:spPr>
          <a:xfrm>
            <a:off x="18288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7" id="27"/>
          <p:cNvSpPr/>
          <p:nvPr/>
        </p:nvSpPr>
        <p:spPr>
          <a:xfrm>
            <a:off x="0" y="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8" id="28"/>
          <p:cNvSpPr/>
          <p:nvPr/>
        </p:nvSpPr>
        <p:spPr>
          <a:xfrm>
            <a:off x="0" y="762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9" id="29"/>
          <p:cNvSpPr/>
          <p:nvPr/>
        </p:nvSpPr>
        <p:spPr>
          <a:xfrm>
            <a:off x="0" y="1524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0" id="30"/>
          <p:cNvSpPr/>
          <p:nvPr/>
        </p:nvSpPr>
        <p:spPr>
          <a:xfrm>
            <a:off x="0" y="2286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1" id="31"/>
          <p:cNvSpPr/>
          <p:nvPr/>
        </p:nvSpPr>
        <p:spPr>
          <a:xfrm>
            <a:off x="0" y="3048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2" id="32"/>
          <p:cNvSpPr/>
          <p:nvPr/>
        </p:nvSpPr>
        <p:spPr>
          <a:xfrm>
            <a:off x="0" y="3810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3" id="33"/>
          <p:cNvSpPr/>
          <p:nvPr/>
        </p:nvSpPr>
        <p:spPr>
          <a:xfrm>
            <a:off x="0" y="4572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4" id="34"/>
          <p:cNvSpPr/>
          <p:nvPr/>
        </p:nvSpPr>
        <p:spPr>
          <a:xfrm>
            <a:off x="0" y="5334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5" id="35"/>
          <p:cNvSpPr/>
          <p:nvPr/>
        </p:nvSpPr>
        <p:spPr>
          <a:xfrm>
            <a:off x="0" y="6096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6" id="36"/>
          <p:cNvSpPr/>
          <p:nvPr/>
        </p:nvSpPr>
        <p:spPr>
          <a:xfrm>
            <a:off x="0" y="6858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7" id="37"/>
          <p:cNvSpPr/>
          <p:nvPr/>
        </p:nvSpPr>
        <p:spPr>
          <a:xfrm>
            <a:off x="0" y="7620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8" id="38"/>
          <p:cNvSpPr/>
          <p:nvPr/>
        </p:nvSpPr>
        <p:spPr>
          <a:xfrm>
            <a:off x="0" y="8382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9" id="39"/>
          <p:cNvSpPr/>
          <p:nvPr/>
        </p:nvSpPr>
        <p:spPr>
          <a:xfrm>
            <a:off x="0" y="9144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0" id="40"/>
          <p:cNvSpPr/>
          <p:nvPr/>
        </p:nvSpPr>
        <p:spPr>
          <a:xfrm>
            <a:off x="0" y="9906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41" id="41"/>
          <p:cNvSpPr/>
          <p:nvPr/>
        </p:nvSpPr>
        <p:spPr>
          <a:xfrm flipH="false" flipV="false" rot="0">
            <a:off x="9525000" y="0"/>
            <a:ext cx="8763000" cy="10287000"/>
          </a:xfrm>
          <a:custGeom>
            <a:avLst/>
            <a:gdLst/>
            <a:ahLst/>
            <a:cxnLst/>
            <a:rect r="r" b="b" t="t" l="l"/>
            <a:pathLst>
              <a:path h="10287000" w="8763000">
                <a:moveTo>
                  <a:pt x="0" y="0"/>
                </a:moveTo>
                <a:lnTo>
                  <a:pt x="8763000" y="0"/>
                </a:lnTo>
                <a:lnTo>
                  <a:pt x="8763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90000"/>
            </a:blip>
            <a:stretch>
              <a:fillRect l="-54347" t="0" r="-54347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42" id="42"/>
          <p:cNvGrpSpPr/>
          <p:nvPr/>
        </p:nvGrpSpPr>
        <p:grpSpPr>
          <a:xfrm rot="0">
            <a:off x="9124950" y="0"/>
            <a:ext cx="400050" cy="10287000"/>
            <a:chOff x="0" y="0"/>
            <a:chExt cx="533400" cy="13716000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533400" cy="13716000"/>
            </a:xfrm>
            <a:custGeom>
              <a:avLst/>
              <a:gdLst/>
              <a:ahLst/>
              <a:cxnLst/>
              <a:rect r="r" b="b" t="t" l="l"/>
              <a:pathLst>
                <a:path h="13716000" w="533400">
                  <a:moveTo>
                    <a:pt x="0" y="0"/>
                  </a:moveTo>
                  <a:lnTo>
                    <a:pt x="533400" y="0"/>
                  </a:lnTo>
                  <a:lnTo>
                    <a:pt x="533400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FF5A1F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44" id="44"/>
            <p:cNvSpPr txBox="true"/>
            <p:nvPr/>
          </p:nvSpPr>
          <p:spPr>
            <a:xfrm>
              <a:off x="0" y="-38100"/>
              <a:ext cx="533400" cy="13754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45" id="45"/>
          <p:cNvGrpSpPr/>
          <p:nvPr/>
        </p:nvGrpSpPr>
        <p:grpSpPr>
          <a:xfrm rot="0">
            <a:off x="914400" y="1809750"/>
            <a:ext cx="10572750" cy="4953000"/>
            <a:chOff x="0" y="0"/>
            <a:chExt cx="14097000" cy="6604000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14097000" cy="6604000"/>
            </a:xfrm>
            <a:custGeom>
              <a:avLst/>
              <a:gdLst/>
              <a:ahLst/>
              <a:cxnLst/>
              <a:rect r="r" b="b" t="t" l="l"/>
              <a:pathLst>
                <a:path h="6604000" w="14097000">
                  <a:moveTo>
                    <a:pt x="0" y="0"/>
                  </a:moveTo>
                  <a:lnTo>
                    <a:pt x="14097000" y="0"/>
                  </a:lnTo>
                  <a:lnTo>
                    <a:pt x="14097000" y="6604000"/>
                  </a:lnTo>
                  <a:lnTo>
                    <a:pt x="0" y="6604000"/>
                  </a:lnTo>
                  <a:close/>
                </a:path>
              </a:pathLst>
            </a:custGeom>
            <a:solidFill>
              <a:srgbClr val="111111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47" id="47"/>
            <p:cNvSpPr txBox="true"/>
            <p:nvPr/>
          </p:nvSpPr>
          <p:spPr>
            <a:xfrm>
              <a:off x="0" y="-38100"/>
              <a:ext cx="14097000" cy="6642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48" id="48"/>
          <p:cNvGrpSpPr/>
          <p:nvPr/>
        </p:nvGrpSpPr>
        <p:grpSpPr>
          <a:xfrm rot="0">
            <a:off x="800100" y="1695450"/>
            <a:ext cx="10572750" cy="4953000"/>
            <a:chOff x="0" y="0"/>
            <a:chExt cx="14097000" cy="6604000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14097000" cy="6604000"/>
            </a:xfrm>
            <a:custGeom>
              <a:avLst/>
              <a:gdLst/>
              <a:ahLst/>
              <a:cxnLst/>
              <a:rect r="r" b="b" t="t" l="l"/>
              <a:pathLst>
                <a:path h="6604000" w="14097000">
                  <a:moveTo>
                    <a:pt x="0" y="0"/>
                  </a:moveTo>
                  <a:lnTo>
                    <a:pt x="14097000" y="0"/>
                  </a:lnTo>
                  <a:lnTo>
                    <a:pt x="14097000" y="6604000"/>
                  </a:lnTo>
                  <a:lnTo>
                    <a:pt x="0" y="6604000"/>
                  </a:lnTo>
                  <a:close/>
                </a:path>
              </a:pathLst>
            </a:custGeom>
            <a:solidFill>
              <a:srgbClr val="F4F0E6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50" id="50"/>
            <p:cNvSpPr txBox="true"/>
            <p:nvPr/>
          </p:nvSpPr>
          <p:spPr>
            <a:xfrm>
              <a:off x="0" y="-38100"/>
              <a:ext cx="14097000" cy="6642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sp>
        <p:nvSpPr>
          <p:cNvPr name="TextBox 51" id="51"/>
          <p:cNvSpPr txBox="true"/>
          <p:nvPr/>
        </p:nvSpPr>
        <p:spPr>
          <a:xfrm rot="0">
            <a:off x="1238250" y="2076450"/>
            <a:ext cx="85725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spc="89" b="true">
                <a:solidFill>
                  <a:srgbClr val="1261FF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INDUSTRIAL TRAINING / 12 WEEKS</a:t>
            </a:r>
          </a:p>
        </p:txBody>
      </p:sp>
      <p:sp>
        <p:nvSpPr>
          <p:cNvPr name="TextBox 52" id="52"/>
          <p:cNvSpPr txBox="true"/>
          <p:nvPr/>
        </p:nvSpPr>
        <p:spPr>
          <a:xfrm rot="0">
            <a:off x="1238250" y="2809875"/>
            <a:ext cx="9334500" cy="316839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32"/>
              </a:lnSpc>
            </a:pPr>
            <a:r>
              <a:rPr lang="en-US" sz="840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SIWES</a:t>
            </a:r>
          </a:p>
          <a:p>
            <a:pPr algn="l">
              <a:lnSpc>
                <a:spcPts val="8232"/>
              </a:lnSpc>
            </a:pPr>
            <a:r>
              <a:rPr lang="en-US" sz="840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TECHNICAL</a:t>
            </a:r>
          </a:p>
          <a:p>
            <a:pPr algn="l">
              <a:lnSpc>
                <a:spcPts val="8232"/>
              </a:lnSpc>
            </a:pPr>
            <a:r>
              <a:rPr lang="en-US" sz="840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REPORT</a:t>
            </a:r>
          </a:p>
        </p:txBody>
      </p:sp>
      <p:sp>
        <p:nvSpPr>
          <p:cNvPr name="TextBox 53" id="53"/>
          <p:cNvSpPr txBox="true"/>
          <p:nvPr/>
        </p:nvSpPr>
        <p:spPr>
          <a:xfrm rot="0">
            <a:off x="914400" y="7176245"/>
            <a:ext cx="11712760" cy="46756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38"/>
              </a:lnSpc>
            </a:pPr>
            <a:r>
              <a:rPr lang="en-US" sz="2875" b="true">
                <a:solidFill>
                  <a:srgbClr val="111111"/>
                </a:solidFill>
                <a:latin typeface="Barlow Bold"/>
                <a:ea typeface="Barlow Bold"/>
                <a:cs typeface="Barlow Bold"/>
                <a:sym typeface="Barlow Bold"/>
              </a:rPr>
              <a:t>Toluwade Aratoluwada 20232229</a:t>
            </a:r>
          </a:p>
        </p:txBody>
      </p:sp>
      <p:sp>
        <p:nvSpPr>
          <p:cNvPr name="TextBox 54" id="54"/>
          <p:cNvSpPr txBox="true"/>
          <p:nvPr/>
        </p:nvSpPr>
        <p:spPr>
          <a:xfrm rot="0">
            <a:off x="800100" y="8534400"/>
            <a:ext cx="8858250" cy="3390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835"/>
              </a:lnSpc>
            </a:pPr>
            <a:r>
              <a:rPr lang="en-US" sz="2025" b="true">
                <a:solidFill>
                  <a:srgbClr val="F4F0E6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12 WEEKS. 4 DISCIPLINES. 1 PROJECT.</a:t>
            </a:r>
          </a:p>
        </p:txBody>
      </p:sp>
      <p:grpSp>
        <p:nvGrpSpPr>
          <p:cNvPr name="Group 55" id="55"/>
          <p:cNvGrpSpPr/>
          <p:nvPr/>
        </p:nvGrpSpPr>
        <p:grpSpPr>
          <a:xfrm rot="0">
            <a:off x="800100" y="742950"/>
            <a:ext cx="2000250" cy="457200"/>
            <a:chOff x="0" y="0"/>
            <a:chExt cx="2667000" cy="609600"/>
          </a:xfrm>
        </p:grpSpPr>
        <p:sp>
          <p:nvSpPr>
            <p:cNvPr name="Freeform 56" id="56"/>
            <p:cNvSpPr/>
            <p:nvPr/>
          </p:nvSpPr>
          <p:spPr>
            <a:xfrm flipH="false" flipV="false" rot="0">
              <a:off x="0" y="0"/>
              <a:ext cx="2667000" cy="609600"/>
            </a:xfrm>
            <a:custGeom>
              <a:avLst/>
              <a:gdLst/>
              <a:ahLst/>
              <a:cxnLst/>
              <a:rect r="r" b="b" t="t" l="l"/>
              <a:pathLst>
                <a:path h="609600" w="2667000">
                  <a:moveTo>
                    <a:pt x="0" y="0"/>
                  </a:moveTo>
                  <a:lnTo>
                    <a:pt x="2667000" y="0"/>
                  </a:lnTo>
                  <a:lnTo>
                    <a:pt x="2667000" y="609600"/>
                  </a:lnTo>
                  <a:lnTo>
                    <a:pt x="0" y="609600"/>
                  </a:lnTo>
                  <a:close/>
                </a:path>
              </a:pathLst>
            </a:custGeom>
            <a:solidFill>
              <a:srgbClr val="FFD21F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57" id="57"/>
            <p:cNvSpPr txBox="true"/>
            <p:nvPr/>
          </p:nvSpPr>
          <p:spPr>
            <a:xfrm>
              <a:off x="0" y="-19050"/>
              <a:ext cx="2667000" cy="6286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89"/>
                </a:lnSpc>
              </a:pPr>
              <a:r>
                <a:rPr lang="en-US" b="true" sz="1350" spc="108">
                  <a:solidFill>
                    <a:srgbClr val="111111"/>
                  </a:solidFill>
                  <a:latin typeface="Space Mono Bold"/>
                  <a:ea typeface="Space Mono Bold"/>
                  <a:cs typeface="Space Mono Bold"/>
                  <a:sym typeface="Space Mono Bold"/>
                </a:rPr>
                <a:t>REPORT / 2025</a:t>
              </a:r>
            </a:p>
          </p:txBody>
        </p:sp>
      </p:grpSp>
      <p:sp>
        <p:nvSpPr>
          <p:cNvPr name="TextBox 58" id="58"/>
          <p:cNvSpPr txBox="true"/>
          <p:nvPr/>
        </p:nvSpPr>
        <p:spPr>
          <a:xfrm rot="0">
            <a:off x="952500" y="7710487"/>
            <a:ext cx="8858250" cy="3533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27"/>
              </a:lnSpc>
            </a:pPr>
            <a:r>
              <a:rPr lang="en-US" sz="2175" b="true">
                <a:solidFill>
                  <a:srgbClr val="111111"/>
                </a:solidFill>
                <a:latin typeface="Barlow Bold"/>
                <a:ea typeface="Barlow Bold"/>
                <a:cs typeface="Barlow Bold"/>
                <a:sym typeface="Barlow Bold"/>
              </a:rPr>
              <a:t>Mechatronics Engineering, FUNAAB</a:t>
            </a:r>
          </a:p>
        </p:txBody>
      </p:sp>
      <p:sp>
        <p:nvSpPr>
          <p:cNvPr name="Freeform 59" id="59"/>
          <p:cNvSpPr/>
          <p:nvPr/>
        </p:nvSpPr>
        <p:spPr>
          <a:xfrm flipH="false" flipV="false" rot="1491193">
            <a:off x="10934477" y="4871662"/>
            <a:ext cx="6951514" cy="5496676"/>
          </a:xfrm>
          <a:custGeom>
            <a:avLst/>
            <a:gdLst/>
            <a:ahLst/>
            <a:cxnLst/>
            <a:rect r="r" b="b" t="t" l="l"/>
            <a:pathLst>
              <a:path h="5496676" w="6951514">
                <a:moveTo>
                  <a:pt x="0" y="0"/>
                </a:moveTo>
                <a:lnTo>
                  <a:pt x="6951514" y="0"/>
                </a:lnTo>
                <a:lnTo>
                  <a:pt x="6951514" y="5496676"/>
                </a:lnTo>
                <a:lnTo>
                  <a:pt x="0" y="549667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66626" r="0" b="-107186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60" id="60"/>
          <p:cNvSpPr/>
          <p:nvPr/>
        </p:nvSpPr>
        <p:spPr>
          <a:xfrm flipH="false" flipV="false" rot="-726207">
            <a:off x="8085295" y="2112644"/>
            <a:ext cx="6803710" cy="9071613"/>
          </a:xfrm>
          <a:custGeom>
            <a:avLst/>
            <a:gdLst/>
            <a:ahLst/>
            <a:cxnLst/>
            <a:rect r="r" b="b" t="t" l="l"/>
            <a:pathLst>
              <a:path h="9071613" w="6803710">
                <a:moveTo>
                  <a:pt x="0" y="0"/>
                </a:moveTo>
                <a:lnTo>
                  <a:pt x="6803710" y="0"/>
                </a:lnTo>
                <a:lnTo>
                  <a:pt x="6803710" y="9071612"/>
                </a:lnTo>
                <a:lnTo>
                  <a:pt x="0" y="907161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1" id="61"/>
          <p:cNvSpPr/>
          <p:nvPr/>
        </p:nvSpPr>
        <p:spPr>
          <a:xfrm flipH="false" flipV="false" rot="0">
            <a:off x="7615237" y="1028700"/>
            <a:ext cx="8373941" cy="14887005"/>
          </a:xfrm>
          <a:custGeom>
            <a:avLst/>
            <a:gdLst/>
            <a:ahLst/>
            <a:cxnLst/>
            <a:rect r="r" b="b" t="t" l="l"/>
            <a:pathLst>
              <a:path h="14887005" w="8373941">
                <a:moveTo>
                  <a:pt x="0" y="0"/>
                </a:moveTo>
                <a:lnTo>
                  <a:pt x="8373941" y="0"/>
                </a:lnTo>
                <a:lnTo>
                  <a:pt x="8373941" y="14887005"/>
                </a:lnTo>
                <a:lnTo>
                  <a:pt x="0" y="1488700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>
  <p:cSld>
    <p:bg>
      <p:bgPr>
        <a:solidFill>
          <a:srgbClr val="F4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>
            <a:off x="762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>
            <a:off x="1524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" id="5"/>
          <p:cNvSpPr/>
          <p:nvPr/>
        </p:nvSpPr>
        <p:spPr>
          <a:xfrm>
            <a:off x="2286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>
            <a:off x="3048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>
            <a:off x="3810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8" id="8"/>
          <p:cNvSpPr/>
          <p:nvPr/>
        </p:nvSpPr>
        <p:spPr>
          <a:xfrm>
            <a:off x="4572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9" id="9"/>
          <p:cNvSpPr/>
          <p:nvPr/>
        </p:nvSpPr>
        <p:spPr>
          <a:xfrm>
            <a:off x="5334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0" id="10"/>
          <p:cNvSpPr/>
          <p:nvPr/>
        </p:nvSpPr>
        <p:spPr>
          <a:xfrm>
            <a:off x="6096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1" id="11"/>
          <p:cNvSpPr/>
          <p:nvPr/>
        </p:nvSpPr>
        <p:spPr>
          <a:xfrm>
            <a:off x="6858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2" id="12"/>
          <p:cNvSpPr/>
          <p:nvPr/>
        </p:nvSpPr>
        <p:spPr>
          <a:xfrm>
            <a:off x="7620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3" id="13"/>
          <p:cNvSpPr/>
          <p:nvPr/>
        </p:nvSpPr>
        <p:spPr>
          <a:xfrm>
            <a:off x="8382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4" id="14"/>
          <p:cNvSpPr/>
          <p:nvPr/>
        </p:nvSpPr>
        <p:spPr>
          <a:xfrm>
            <a:off x="9144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5" id="15"/>
          <p:cNvSpPr/>
          <p:nvPr/>
        </p:nvSpPr>
        <p:spPr>
          <a:xfrm>
            <a:off x="9906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6" id="16"/>
          <p:cNvSpPr/>
          <p:nvPr/>
        </p:nvSpPr>
        <p:spPr>
          <a:xfrm>
            <a:off x="10668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7" id="17"/>
          <p:cNvSpPr/>
          <p:nvPr/>
        </p:nvSpPr>
        <p:spPr>
          <a:xfrm>
            <a:off x="11430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8" id="18"/>
          <p:cNvSpPr/>
          <p:nvPr/>
        </p:nvSpPr>
        <p:spPr>
          <a:xfrm>
            <a:off x="12192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9" id="19"/>
          <p:cNvSpPr/>
          <p:nvPr/>
        </p:nvSpPr>
        <p:spPr>
          <a:xfrm>
            <a:off x="12954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0" id="20"/>
          <p:cNvSpPr/>
          <p:nvPr/>
        </p:nvSpPr>
        <p:spPr>
          <a:xfrm>
            <a:off x="13716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1" id="21"/>
          <p:cNvSpPr/>
          <p:nvPr/>
        </p:nvSpPr>
        <p:spPr>
          <a:xfrm>
            <a:off x="14478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2" id="22"/>
          <p:cNvSpPr/>
          <p:nvPr/>
        </p:nvSpPr>
        <p:spPr>
          <a:xfrm>
            <a:off x="15240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3" id="23"/>
          <p:cNvSpPr/>
          <p:nvPr/>
        </p:nvSpPr>
        <p:spPr>
          <a:xfrm>
            <a:off x="16002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4" id="24"/>
          <p:cNvSpPr/>
          <p:nvPr/>
        </p:nvSpPr>
        <p:spPr>
          <a:xfrm>
            <a:off x="16764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5" id="25"/>
          <p:cNvSpPr/>
          <p:nvPr/>
        </p:nvSpPr>
        <p:spPr>
          <a:xfrm>
            <a:off x="17526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6" id="26"/>
          <p:cNvSpPr/>
          <p:nvPr/>
        </p:nvSpPr>
        <p:spPr>
          <a:xfrm>
            <a:off x="18288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7" id="27"/>
          <p:cNvSpPr/>
          <p:nvPr/>
        </p:nvSpPr>
        <p:spPr>
          <a:xfrm>
            <a:off x="0" y="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8" id="28"/>
          <p:cNvSpPr/>
          <p:nvPr/>
        </p:nvSpPr>
        <p:spPr>
          <a:xfrm>
            <a:off x="0" y="762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9" id="29"/>
          <p:cNvSpPr/>
          <p:nvPr/>
        </p:nvSpPr>
        <p:spPr>
          <a:xfrm>
            <a:off x="0" y="1524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0" id="30"/>
          <p:cNvSpPr/>
          <p:nvPr/>
        </p:nvSpPr>
        <p:spPr>
          <a:xfrm>
            <a:off x="0" y="2286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1" id="31"/>
          <p:cNvSpPr/>
          <p:nvPr/>
        </p:nvSpPr>
        <p:spPr>
          <a:xfrm>
            <a:off x="0" y="3048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2" id="32"/>
          <p:cNvSpPr/>
          <p:nvPr/>
        </p:nvSpPr>
        <p:spPr>
          <a:xfrm>
            <a:off x="0" y="3810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3" id="33"/>
          <p:cNvSpPr/>
          <p:nvPr/>
        </p:nvSpPr>
        <p:spPr>
          <a:xfrm>
            <a:off x="0" y="4572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4" id="34"/>
          <p:cNvSpPr/>
          <p:nvPr/>
        </p:nvSpPr>
        <p:spPr>
          <a:xfrm>
            <a:off x="0" y="5334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5" id="35"/>
          <p:cNvSpPr/>
          <p:nvPr/>
        </p:nvSpPr>
        <p:spPr>
          <a:xfrm>
            <a:off x="0" y="6096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6" id="36"/>
          <p:cNvSpPr/>
          <p:nvPr/>
        </p:nvSpPr>
        <p:spPr>
          <a:xfrm>
            <a:off x="0" y="6858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7" id="37"/>
          <p:cNvSpPr/>
          <p:nvPr/>
        </p:nvSpPr>
        <p:spPr>
          <a:xfrm>
            <a:off x="0" y="7620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8" id="38"/>
          <p:cNvSpPr/>
          <p:nvPr/>
        </p:nvSpPr>
        <p:spPr>
          <a:xfrm>
            <a:off x="0" y="8382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9" id="39"/>
          <p:cNvSpPr/>
          <p:nvPr/>
        </p:nvSpPr>
        <p:spPr>
          <a:xfrm>
            <a:off x="0" y="9144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0" id="40"/>
          <p:cNvSpPr/>
          <p:nvPr/>
        </p:nvSpPr>
        <p:spPr>
          <a:xfrm>
            <a:off x="0" y="9906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1" id="41"/>
          <p:cNvGrpSpPr/>
          <p:nvPr/>
        </p:nvGrpSpPr>
        <p:grpSpPr>
          <a:xfrm rot="0">
            <a:off x="0" y="0"/>
            <a:ext cx="18288000" cy="171450"/>
            <a:chOff x="0" y="0"/>
            <a:chExt cx="24384000" cy="22860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24384000" cy="228600"/>
            </a:xfrm>
            <a:custGeom>
              <a:avLst/>
              <a:gdLst/>
              <a:ahLst/>
              <a:cxnLst/>
              <a:rect r="r" b="b" t="t" l="l"/>
              <a:pathLst>
                <a:path h="2286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228600"/>
                  </a:lnTo>
                  <a:lnTo>
                    <a:pt x="0" y="228600"/>
                  </a:lnTo>
                  <a:close/>
                </a:path>
              </a:pathLst>
            </a:custGeom>
            <a:solidFill>
              <a:srgbClr val="111111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43" id="43"/>
            <p:cNvSpPr txBox="true"/>
            <p:nvPr/>
          </p:nvSpPr>
          <p:spPr>
            <a:xfrm>
              <a:off x="0" y="-38100"/>
              <a:ext cx="24384000" cy="266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44" id="44"/>
          <p:cNvGrpSpPr/>
          <p:nvPr/>
        </p:nvGrpSpPr>
        <p:grpSpPr>
          <a:xfrm rot="0">
            <a:off x="800100" y="400050"/>
            <a:ext cx="2000250" cy="457200"/>
            <a:chOff x="0" y="0"/>
            <a:chExt cx="2667000" cy="609600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2667000" cy="609600"/>
            </a:xfrm>
            <a:custGeom>
              <a:avLst/>
              <a:gdLst/>
              <a:ahLst/>
              <a:cxnLst/>
              <a:rect r="r" b="b" t="t" l="l"/>
              <a:pathLst>
                <a:path h="609600" w="2667000">
                  <a:moveTo>
                    <a:pt x="0" y="0"/>
                  </a:moveTo>
                  <a:lnTo>
                    <a:pt x="2667000" y="0"/>
                  </a:lnTo>
                  <a:lnTo>
                    <a:pt x="2667000" y="609600"/>
                  </a:lnTo>
                  <a:lnTo>
                    <a:pt x="0" y="609600"/>
                  </a:lnTo>
                  <a:close/>
                </a:path>
              </a:pathLst>
            </a:custGeom>
            <a:solidFill>
              <a:srgbClr val="FF5A1F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46" id="46"/>
            <p:cNvSpPr txBox="true"/>
            <p:nvPr/>
          </p:nvSpPr>
          <p:spPr>
            <a:xfrm>
              <a:off x="0" y="-19050"/>
              <a:ext cx="2667000" cy="6286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89"/>
                </a:lnSpc>
              </a:pPr>
              <a:r>
                <a:rPr lang="en-US" b="true" sz="1350" spc="108">
                  <a:solidFill>
                    <a:srgbClr val="111111"/>
                  </a:solidFill>
                  <a:latin typeface="Space Mono Bold"/>
                  <a:ea typeface="Space Mono Bold"/>
                  <a:cs typeface="Space Mono Bold"/>
                  <a:sym typeface="Space Mono Bold"/>
                </a:rPr>
                <a:t>SECTION 02</a:t>
              </a:r>
            </a:p>
          </p:txBody>
        </p:sp>
      </p:grpSp>
      <p:sp>
        <p:nvSpPr>
          <p:cNvPr name="AutoShape 47" id="47"/>
          <p:cNvSpPr/>
          <p:nvPr/>
        </p:nvSpPr>
        <p:spPr>
          <a:xfrm>
            <a:off x="800100" y="1066800"/>
            <a:ext cx="16687800" cy="0"/>
          </a:xfrm>
          <a:prstGeom prst="line">
            <a:avLst/>
          </a:prstGeom>
          <a:ln cap="flat" w="38100">
            <a:solidFill>
              <a:srgbClr val="111111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48" id="48"/>
          <p:cNvSpPr txBox="true"/>
          <p:nvPr/>
        </p:nvSpPr>
        <p:spPr>
          <a:xfrm rot="0">
            <a:off x="3143250" y="457200"/>
            <a:ext cx="114300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spc="89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AGENDA / NAVIGATION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16059150" y="9620250"/>
            <a:ext cx="142875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100"/>
              </a:lnSpc>
            </a:pPr>
            <a:r>
              <a:rPr lang="en-US" b="true" sz="1500" spc="89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02 / 17</a:t>
            </a:r>
          </a:p>
        </p:txBody>
      </p:sp>
      <p:grpSp>
        <p:nvGrpSpPr>
          <p:cNvPr name="Group 50" id="50"/>
          <p:cNvGrpSpPr/>
          <p:nvPr/>
        </p:nvGrpSpPr>
        <p:grpSpPr>
          <a:xfrm rot="0">
            <a:off x="800100" y="1714500"/>
            <a:ext cx="7639050" cy="1352550"/>
            <a:chOff x="0" y="0"/>
            <a:chExt cx="10185400" cy="1803400"/>
          </a:xfrm>
        </p:grpSpPr>
        <p:grpSp>
          <p:nvGrpSpPr>
            <p:cNvPr name="Group 51" id="51"/>
            <p:cNvGrpSpPr/>
            <p:nvPr/>
          </p:nvGrpSpPr>
          <p:grpSpPr>
            <a:xfrm rot="0">
              <a:off x="152400" y="152400"/>
              <a:ext cx="10033000" cy="1651000"/>
              <a:chOff x="0" y="0"/>
              <a:chExt cx="10033000" cy="1651000"/>
            </a:xfrm>
          </p:grpSpPr>
          <p:sp>
            <p:nvSpPr>
              <p:cNvPr name="Freeform 52" id="52"/>
              <p:cNvSpPr/>
              <p:nvPr/>
            </p:nvSpPr>
            <p:spPr>
              <a:xfrm flipH="false" flipV="false" rot="0">
                <a:off x="0" y="0"/>
                <a:ext cx="10033000" cy="1651000"/>
              </a:xfrm>
              <a:custGeom>
                <a:avLst/>
                <a:gdLst/>
                <a:ahLst/>
                <a:cxnLst/>
                <a:rect r="r" b="b" t="t" l="l"/>
                <a:pathLst>
                  <a:path h="1651000" w="10033000">
                    <a:moveTo>
                      <a:pt x="0" y="0"/>
                    </a:moveTo>
                    <a:lnTo>
                      <a:pt x="10033000" y="0"/>
                    </a:lnTo>
                    <a:lnTo>
                      <a:pt x="10033000" y="1651000"/>
                    </a:lnTo>
                    <a:lnTo>
                      <a:pt x="0" y="1651000"/>
                    </a:lnTo>
                    <a:close/>
                  </a:path>
                </a:pathLst>
              </a:custGeom>
              <a:solidFill>
                <a:srgbClr val="111111"/>
              </a:solidFill>
              <a:ln w="38100" cap="sq">
                <a:solidFill>
                  <a:srgbClr val="111111"/>
                </a:solidFill>
                <a:prstDash val="solid"/>
                <a:miter/>
              </a:ln>
            </p:spPr>
          </p:sp>
          <p:sp>
            <p:nvSpPr>
              <p:cNvPr name="TextBox 53" id="53"/>
              <p:cNvSpPr txBox="true"/>
              <p:nvPr/>
            </p:nvSpPr>
            <p:spPr>
              <a:xfrm>
                <a:off x="0" y="-38100"/>
                <a:ext cx="10033000" cy="16891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l">
                  <a:lnSpc>
                    <a:spcPts val="1679"/>
                  </a:lnSpc>
                </a:pPr>
              </a:p>
            </p:txBody>
          </p:sp>
        </p:grpSp>
        <p:grpSp>
          <p:nvGrpSpPr>
            <p:cNvPr name="Group 54" id="54"/>
            <p:cNvGrpSpPr/>
            <p:nvPr/>
          </p:nvGrpSpPr>
          <p:grpSpPr>
            <a:xfrm rot="0">
              <a:off x="0" y="0"/>
              <a:ext cx="10033000" cy="1651000"/>
              <a:chOff x="0" y="0"/>
              <a:chExt cx="10033000" cy="1651000"/>
            </a:xfrm>
          </p:grpSpPr>
          <p:sp>
            <p:nvSpPr>
              <p:cNvPr name="Freeform 55" id="55"/>
              <p:cNvSpPr/>
              <p:nvPr/>
            </p:nvSpPr>
            <p:spPr>
              <a:xfrm flipH="false" flipV="false" rot="0">
                <a:off x="0" y="0"/>
                <a:ext cx="10033000" cy="1651000"/>
              </a:xfrm>
              <a:custGeom>
                <a:avLst/>
                <a:gdLst/>
                <a:ahLst/>
                <a:cxnLst/>
                <a:rect r="r" b="b" t="t" l="l"/>
                <a:pathLst>
                  <a:path h="1651000" w="10033000">
                    <a:moveTo>
                      <a:pt x="0" y="0"/>
                    </a:moveTo>
                    <a:lnTo>
                      <a:pt x="10033000" y="0"/>
                    </a:lnTo>
                    <a:lnTo>
                      <a:pt x="10033000" y="1651000"/>
                    </a:lnTo>
                    <a:lnTo>
                      <a:pt x="0" y="1651000"/>
                    </a:lnTo>
                    <a:close/>
                  </a:path>
                </a:pathLst>
              </a:custGeom>
              <a:solidFill>
                <a:srgbClr val="FFD21F"/>
              </a:solidFill>
              <a:ln w="38100" cap="sq">
                <a:solidFill>
                  <a:srgbClr val="111111"/>
                </a:solidFill>
                <a:prstDash val="solid"/>
                <a:miter/>
              </a:ln>
            </p:spPr>
          </p:sp>
          <p:sp>
            <p:nvSpPr>
              <p:cNvPr name="TextBox 56" id="56"/>
              <p:cNvSpPr txBox="true"/>
              <p:nvPr/>
            </p:nvSpPr>
            <p:spPr>
              <a:xfrm>
                <a:off x="0" y="-38100"/>
                <a:ext cx="10033000" cy="16891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l">
                  <a:lnSpc>
                    <a:spcPts val="1679"/>
                  </a:lnSpc>
                </a:pPr>
              </a:p>
            </p:txBody>
          </p:sp>
        </p:grpSp>
        <p:grpSp>
          <p:nvGrpSpPr>
            <p:cNvPr name="Group 57" id="57"/>
            <p:cNvGrpSpPr/>
            <p:nvPr/>
          </p:nvGrpSpPr>
          <p:grpSpPr>
            <a:xfrm rot="0">
              <a:off x="279400" y="279400"/>
              <a:ext cx="2413000" cy="609600"/>
              <a:chOff x="0" y="0"/>
              <a:chExt cx="2413000" cy="609600"/>
            </a:xfrm>
          </p:grpSpPr>
          <p:sp>
            <p:nvSpPr>
              <p:cNvPr name="Freeform 58" id="58"/>
              <p:cNvSpPr/>
              <p:nvPr/>
            </p:nvSpPr>
            <p:spPr>
              <a:xfrm flipH="false" flipV="false" rot="0">
                <a:off x="0" y="0"/>
                <a:ext cx="2413000" cy="609600"/>
              </a:xfrm>
              <a:custGeom>
                <a:avLst/>
                <a:gdLst/>
                <a:ahLst/>
                <a:cxnLst/>
                <a:rect r="r" b="b" t="t" l="l"/>
                <a:pathLst>
                  <a:path h="609600" w="2413000">
                    <a:moveTo>
                      <a:pt x="0" y="0"/>
                    </a:moveTo>
                    <a:lnTo>
                      <a:pt x="2413000" y="0"/>
                    </a:lnTo>
                    <a:lnTo>
                      <a:pt x="2413000" y="609600"/>
                    </a:lnTo>
                    <a:lnTo>
                      <a:pt x="0" y="609600"/>
                    </a:lnTo>
                    <a:close/>
                  </a:path>
                </a:pathLst>
              </a:custGeom>
              <a:solidFill>
                <a:srgbClr val="FF5A1F"/>
              </a:solidFill>
              <a:ln w="38100" cap="sq">
                <a:solidFill>
                  <a:srgbClr val="111111"/>
                </a:solidFill>
                <a:prstDash val="solid"/>
                <a:miter/>
              </a:ln>
            </p:spPr>
          </p:sp>
          <p:sp>
            <p:nvSpPr>
              <p:cNvPr name="TextBox 59" id="59"/>
              <p:cNvSpPr txBox="true"/>
              <p:nvPr/>
            </p:nvSpPr>
            <p:spPr>
              <a:xfrm>
                <a:off x="0" y="-19050"/>
                <a:ext cx="2413000" cy="62865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889"/>
                  </a:lnSpc>
                </a:pPr>
                <a:r>
                  <a:rPr lang="en-US" b="true" sz="1350" spc="108">
                    <a:solidFill>
                      <a:srgbClr val="111111"/>
                    </a:solidFill>
                    <a:latin typeface="Space Mono Bold"/>
                    <a:ea typeface="Space Mono Bold"/>
                    <a:cs typeface="Space Mono Bold"/>
                    <a:sym typeface="Space Mono Bold"/>
                  </a:rPr>
                  <a:t>SECTION 01</a:t>
                </a:r>
              </a:p>
            </p:txBody>
          </p:sp>
        </p:grpSp>
      </p:grpSp>
      <p:grpSp>
        <p:nvGrpSpPr>
          <p:cNvPr name="Group 60" id="60"/>
          <p:cNvGrpSpPr/>
          <p:nvPr/>
        </p:nvGrpSpPr>
        <p:grpSpPr>
          <a:xfrm rot="0">
            <a:off x="9182100" y="1714500"/>
            <a:ext cx="7639050" cy="1352550"/>
            <a:chOff x="0" y="0"/>
            <a:chExt cx="10185400" cy="1803400"/>
          </a:xfrm>
        </p:grpSpPr>
        <p:grpSp>
          <p:nvGrpSpPr>
            <p:cNvPr name="Group 61" id="61"/>
            <p:cNvGrpSpPr/>
            <p:nvPr/>
          </p:nvGrpSpPr>
          <p:grpSpPr>
            <a:xfrm rot="0">
              <a:off x="152400" y="152400"/>
              <a:ext cx="10033000" cy="1651000"/>
              <a:chOff x="0" y="0"/>
              <a:chExt cx="10033000" cy="1651000"/>
            </a:xfrm>
          </p:grpSpPr>
          <p:sp>
            <p:nvSpPr>
              <p:cNvPr name="Freeform 62" id="62"/>
              <p:cNvSpPr/>
              <p:nvPr/>
            </p:nvSpPr>
            <p:spPr>
              <a:xfrm flipH="false" flipV="false" rot="0">
                <a:off x="0" y="0"/>
                <a:ext cx="10033000" cy="1651000"/>
              </a:xfrm>
              <a:custGeom>
                <a:avLst/>
                <a:gdLst/>
                <a:ahLst/>
                <a:cxnLst/>
                <a:rect r="r" b="b" t="t" l="l"/>
                <a:pathLst>
                  <a:path h="1651000" w="10033000">
                    <a:moveTo>
                      <a:pt x="0" y="0"/>
                    </a:moveTo>
                    <a:lnTo>
                      <a:pt x="10033000" y="0"/>
                    </a:lnTo>
                    <a:lnTo>
                      <a:pt x="10033000" y="1651000"/>
                    </a:lnTo>
                    <a:lnTo>
                      <a:pt x="0" y="1651000"/>
                    </a:lnTo>
                    <a:close/>
                  </a:path>
                </a:pathLst>
              </a:custGeom>
              <a:solidFill>
                <a:srgbClr val="111111"/>
              </a:solidFill>
              <a:ln w="38100" cap="sq">
                <a:solidFill>
                  <a:srgbClr val="111111"/>
                </a:solidFill>
                <a:prstDash val="solid"/>
                <a:miter/>
              </a:ln>
            </p:spPr>
          </p:sp>
          <p:sp>
            <p:nvSpPr>
              <p:cNvPr name="TextBox 63" id="63"/>
              <p:cNvSpPr txBox="true"/>
              <p:nvPr/>
            </p:nvSpPr>
            <p:spPr>
              <a:xfrm>
                <a:off x="0" y="-38100"/>
                <a:ext cx="10033000" cy="16891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l">
                  <a:lnSpc>
                    <a:spcPts val="1679"/>
                  </a:lnSpc>
                </a:pPr>
              </a:p>
            </p:txBody>
          </p:sp>
        </p:grpSp>
        <p:grpSp>
          <p:nvGrpSpPr>
            <p:cNvPr name="Group 64" id="64"/>
            <p:cNvGrpSpPr/>
            <p:nvPr/>
          </p:nvGrpSpPr>
          <p:grpSpPr>
            <a:xfrm rot="0">
              <a:off x="0" y="0"/>
              <a:ext cx="10033000" cy="1651000"/>
              <a:chOff x="0" y="0"/>
              <a:chExt cx="10033000" cy="1651000"/>
            </a:xfrm>
          </p:grpSpPr>
          <p:sp>
            <p:nvSpPr>
              <p:cNvPr name="Freeform 65" id="65"/>
              <p:cNvSpPr/>
              <p:nvPr/>
            </p:nvSpPr>
            <p:spPr>
              <a:xfrm flipH="false" flipV="false" rot="0">
                <a:off x="0" y="0"/>
                <a:ext cx="10033000" cy="1651000"/>
              </a:xfrm>
              <a:custGeom>
                <a:avLst/>
                <a:gdLst/>
                <a:ahLst/>
                <a:cxnLst/>
                <a:rect r="r" b="b" t="t" l="l"/>
                <a:pathLst>
                  <a:path h="1651000" w="10033000">
                    <a:moveTo>
                      <a:pt x="0" y="0"/>
                    </a:moveTo>
                    <a:lnTo>
                      <a:pt x="10033000" y="0"/>
                    </a:lnTo>
                    <a:lnTo>
                      <a:pt x="10033000" y="1651000"/>
                    </a:lnTo>
                    <a:lnTo>
                      <a:pt x="0" y="1651000"/>
                    </a:lnTo>
                    <a:close/>
                  </a:path>
                </a:pathLst>
              </a:custGeom>
              <a:solidFill>
                <a:srgbClr val="FFFDF7"/>
              </a:solidFill>
              <a:ln w="38100" cap="sq">
                <a:solidFill>
                  <a:srgbClr val="111111"/>
                </a:solidFill>
                <a:prstDash val="solid"/>
                <a:miter/>
              </a:ln>
            </p:spPr>
          </p:sp>
          <p:sp>
            <p:nvSpPr>
              <p:cNvPr name="TextBox 66" id="66"/>
              <p:cNvSpPr txBox="true"/>
              <p:nvPr/>
            </p:nvSpPr>
            <p:spPr>
              <a:xfrm>
                <a:off x="0" y="-38100"/>
                <a:ext cx="10033000" cy="16891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l">
                  <a:lnSpc>
                    <a:spcPts val="1679"/>
                  </a:lnSpc>
                </a:pPr>
              </a:p>
            </p:txBody>
          </p:sp>
        </p:grpSp>
        <p:grpSp>
          <p:nvGrpSpPr>
            <p:cNvPr name="Group 67" id="67"/>
            <p:cNvGrpSpPr/>
            <p:nvPr/>
          </p:nvGrpSpPr>
          <p:grpSpPr>
            <a:xfrm rot="0">
              <a:off x="279400" y="279400"/>
              <a:ext cx="2413000" cy="609600"/>
              <a:chOff x="0" y="0"/>
              <a:chExt cx="2413000" cy="609600"/>
            </a:xfrm>
          </p:grpSpPr>
          <p:sp>
            <p:nvSpPr>
              <p:cNvPr name="Freeform 68" id="68"/>
              <p:cNvSpPr/>
              <p:nvPr/>
            </p:nvSpPr>
            <p:spPr>
              <a:xfrm flipH="false" flipV="false" rot="0">
                <a:off x="0" y="0"/>
                <a:ext cx="2413000" cy="609600"/>
              </a:xfrm>
              <a:custGeom>
                <a:avLst/>
                <a:gdLst/>
                <a:ahLst/>
                <a:cxnLst/>
                <a:rect r="r" b="b" t="t" l="l"/>
                <a:pathLst>
                  <a:path h="609600" w="2413000">
                    <a:moveTo>
                      <a:pt x="0" y="0"/>
                    </a:moveTo>
                    <a:lnTo>
                      <a:pt x="2413000" y="0"/>
                    </a:lnTo>
                    <a:lnTo>
                      <a:pt x="2413000" y="609600"/>
                    </a:lnTo>
                    <a:lnTo>
                      <a:pt x="0" y="609600"/>
                    </a:lnTo>
                    <a:close/>
                  </a:path>
                </a:pathLst>
              </a:custGeom>
              <a:solidFill>
                <a:srgbClr val="1261FF"/>
              </a:solidFill>
              <a:ln w="38100" cap="sq">
                <a:solidFill>
                  <a:srgbClr val="111111"/>
                </a:solidFill>
                <a:prstDash val="solid"/>
                <a:miter/>
              </a:ln>
            </p:spPr>
          </p:sp>
          <p:sp>
            <p:nvSpPr>
              <p:cNvPr name="TextBox 69" id="69"/>
              <p:cNvSpPr txBox="true"/>
              <p:nvPr/>
            </p:nvSpPr>
            <p:spPr>
              <a:xfrm>
                <a:off x="0" y="-19050"/>
                <a:ext cx="2413000" cy="62865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889"/>
                  </a:lnSpc>
                </a:pPr>
                <a:r>
                  <a:rPr lang="en-US" b="true" sz="1350" spc="108">
                    <a:solidFill>
                      <a:srgbClr val="111111"/>
                    </a:solidFill>
                    <a:latin typeface="Space Mono Bold"/>
                    <a:ea typeface="Space Mono Bold"/>
                    <a:cs typeface="Space Mono Bold"/>
                    <a:sym typeface="Space Mono Bold"/>
                  </a:rPr>
                  <a:t>SECTION 02</a:t>
                </a:r>
              </a:p>
            </p:txBody>
          </p:sp>
        </p:grpSp>
      </p:grpSp>
      <p:grpSp>
        <p:nvGrpSpPr>
          <p:cNvPr name="Group 70" id="70"/>
          <p:cNvGrpSpPr/>
          <p:nvPr/>
        </p:nvGrpSpPr>
        <p:grpSpPr>
          <a:xfrm rot="0">
            <a:off x="800100" y="3524250"/>
            <a:ext cx="7639050" cy="1352550"/>
            <a:chOff x="0" y="0"/>
            <a:chExt cx="10185400" cy="1803400"/>
          </a:xfrm>
        </p:grpSpPr>
        <p:grpSp>
          <p:nvGrpSpPr>
            <p:cNvPr name="Group 71" id="71"/>
            <p:cNvGrpSpPr/>
            <p:nvPr/>
          </p:nvGrpSpPr>
          <p:grpSpPr>
            <a:xfrm rot="0">
              <a:off x="152400" y="152400"/>
              <a:ext cx="10033000" cy="1651000"/>
              <a:chOff x="0" y="0"/>
              <a:chExt cx="10033000" cy="1651000"/>
            </a:xfrm>
          </p:grpSpPr>
          <p:sp>
            <p:nvSpPr>
              <p:cNvPr name="Freeform 72" id="72"/>
              <p:cNvSpPr/>
              <p:nvPr/>
            </p:nvSpPr>
            <p:spPr>
              <a:xfrm flipH="false" flipV="false" rot="0">
                <a:off x="0" y="0"/>
                <a:ext cx="10033000" cy="1651000"/>
              </a:xfrm>
              <a:custGeom>
                <a:avLst/>
                <a:gdLst/>
                <a:ahLst/>
                <a:cxnLst/>
                <a:rect r="r" b="b" t="t" l="l"/>
                <a:pathLst>
                  <a:path h="1651000" w="10033000">
                    <a:moveTo>
                      <a:pt x="0" y="0"/>
                    </a:moveTo>
                    <a:lnTo>
                      <a:pt x="10033000" y="0"/>
                    </a:lnTo>
                    <a:lnTo>
                      <a:pt x="10033000" y="1651000"/>
                    </a:lnTo>
                    <a:lnTo>
                      <a:pt x="0" y="1651000"/>
                    </a:lnTo>
                    <a:close/>
                  </a:path>
                </a:pathLst>
              </a:custGeom>
              <a:solidFill>
                <a:srgbClr val="111111"/>
              </a:solidFill>
              <a:ln w="38100" cap="sq">
                <a:solidFill>
                  <a:srgbClr val="111111"/>
                </a:solidFill>
                <a:prstDash val="solid"/>
                <a:miter/>
              </a:ln>
            </p:spPr>
          </p:sp>
          <p:sp>
            <p:nvSpPr>
              <p:cNvPr name="TextBox 73" id="73"/>
              <p:cNvSpPr txBox="true"/>
              <p:nvPr/>
            </p:nvSpPr>
            <p:spPr>
              <a:xfrm>
                <a:off x="0" y="-38100"/>
                <a:ext cx="10033000" cy="16891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l">
                  <a:lnSpc>
                    <a:spcPts val="1679"/>
                  </a:lnSpc>
                </a:pPr>
              </a:p>
            </p:txBody>
          </p:sp>
        </p:grpSp>
        <p:grpSp>
          <p:nvGrpSpPr>
            <p:cNvPr name="Group 74" id="74"/>
            <p:cNvGrpSpPr/>
            <p:nvPr/>
          </p:nvGrpSpPr>
          <p:grpSpPr>
            <a:xfrm rot="0">
              <a:off x="0" y="0"/>
              <a:ext cx="10033000" cy="1651000"/>
              <a:chOff x="0" y="0"/>
              <a:chExt cx="10033000" cy="1651000"/>
            </a:xfrm>
          </p:grpSpPr>
          <p:sp>
            <p:nvSpPr>
              <p:cNvPr name="Freeform 75" id="75"/>
              <p:cNvSpPr/>
              <p:nvPr/>
            </p:nvSpPr>
            <p:spPr>
              <a:xfrm flipH="false" flipV="false" rot="0">
                <a:off x="0" y="0"/>
                <a:ext cx="10033000" cy="1651000"/>
              </a:xfrm>
              <a:custGeom>
                <a:avLst/>
                <a:gdLst/>
                <a:ahLst/>
                <a:cxnLst/>
                <a:rect r="r" b="b" t="t" l="l"/>
                <a:pathLst>
                  <a:path h="1651000" w="10033000">
                    <a:moveTo>
                      <a:pt x="0" y="0"/>
                    </a:moveTo>
                    <a:lnTo>
                      <a:pt x="10033000" y="0"/>
                    </a:lnTo>
                    <a:lnTo>
                      <a:pt x="10033000" y="1651000"/>
                    </a:lnTo>
                    <a:lnTo>
                      <a:pt x="0" y="1651000"/>
                    </a:lnTo>
                    <a:close/>
                  </a:path>
                </a:pathLst>
              </a:custGeom>
              <a:solidFill>
                <a:srgbClr val="FFFDF7"/>
              </a:solidFill>
              <a:ln w="38100" cap="sq">
                <a:solidFill>
                  <a:srgbClr val="111111"/>
                </a:solidFill>
                <a:prstDash val="solid"/>
                <a:miter/>
              </a:ln>
            </p:spPr>
          </p:sp>
          <p:sp>
            <p:nvSpPr>
              <p:cNvPr name="TextBox 76" id="76"/>
              <p:cNvSpPr txBox="true"/>
              <p:nvPr/>
            </p:nvSpPr>
            <p:spPr>
              <a:xfrm>
                <a:off x="0" y="-38100"/>
                <a:ext cx="10033000" cy="16891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l">
                  <a:lnSpc>
                    <a:spcPts val="1679"/>
                  </a:lnSpc>
                </a:pPr>
              </a:p>
            </p:txBody>
          </p:sp>
        </p:grpSp>
        <p:grpSp>
          <p:nvGrpSpPr>
            <p:cNvPr name="Group 77" id="77"/>
            <p:cNvGrpSpPr/>
            <p:nvPr/>
          </p:nvGrpSpPr>
          <p:grpSpPr>
            <a:xfrm rot="0">
              <a:off x="279400" y="279400"/>
              <a:ext cx="2413000" cy="609600"/>
              <a:chOff x="0" y="0"/>
              <a:chExt cx="2413000" cy="609600"/>
            </a:xfrm>
          </p:grpSpPr>
          <p:sp>
            <p:nvSpPr>
              <p:cNvPr name="Freeform 78" id="78"/>
              <p:cNvSpPr/>
              <p:nvPr/>
            </p:nvSpPr>
            <p:spPr>
              <a:xfrm flipH="false" flipV="false" rot="0">
                <a:off x="0" y="0"/>
                <a:ext cx="2413000" cy="609600"/>
              </a:xfrm>
              <a:custGeom>
                <a:avLst/>
                <a:gdLst/>
                <a:ahLst/>
                <a:cxnLst/>
                <a:rect r="r" b="b" t="t" l="l"/>
                <a:pathLst>
                  <a:path h="609600" w="2413000">
                    <a:moveTo>
                      <a:pt x="0" y="0"/>
                    </a:moveTo>
                    <a:lnTo>
                      <a:pt x="2413000" y="0"/>
                    </a:lnTo>
                    <a:lnTo>
                      <a:pt x="2413000" y="609600"/>
                    </a:lnTo>
                    <a:lnTo>
                      <a:pt x="0" y="609600"/>
                    </a:lnTo>
                    <a:close/>
                  </a:path>
                </a:pathLst>
              </a:custGeom>
              <a:solidFill>
                <a:srgbClr val="FF5A1F"/>
              </a:solidFill>
              <a:ln w="38100" cap="sq">
                <a:solidFill>
                  <a:srgbClr val="111111"/>
                </a:solidFill>
                <a:prstDash val="solid"/>
                <a:miter/>
              </a:ln>
            </p:spPr>
          </p:sp>
          <p:sp>
            <p:nvSpPr>
              <p:cNvPr name="TextBox 79" id="79"/>
              <p:cNvSpPr txBox="true"/>
              <p:nvPr/>
            </p:nvSpPr>
            <p:spPr>
              <a:xfrm>
                <a:off x="0" y="-19050"/>
                <a:ext cx="2413000" cy="62865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889"/>
                  </a:lnSpc>
                </a:pPr>
                <a:r>
                  <a:rPr lang="en-US" b="true" sz="1350" spc="108">
                    <a:solidFill>
                      <a:srgbClr val="111111"/>
                    </a:solidFill>
                    <a:latin typeface="Space Mono Bold"/>
                    <a:ea typeface="Space Mono Bold"/>
                    <a:cs typeface="Space Mono Bold"/>
                    <a:sym typeface="Space Mono Bold"/>
                  </a:rPr>
                  <a:t>SECTION 03</a:t>
                </a:r>
              </a:p>
            </p:txBody>
          </p:sp>
        </p:grpSp>
      </p:grpSp>
      <p:grpSp>
        <p:nvGrpSpPr>
          <p:cNvPr name="Group 80" id="80"/>
          <p:cNvGrpSpPr/>
          <p:nvPr/>
        </p:nvGrpSpPr>
        <p:grpSpPr>
          <a:xfrm rot="0">
            <a:off x="9182100" y="3524250"/>
            <a:ext cx="7639050" cy="1352550"/>
            <a:chOff x="0" y="0"/>
            <a:chExt cx="10185400" cy="1803400"/>
          </a:xfrm>
        </p:grpSpPr>
        <p:grpSp>
          <p:nvGrpSpPr>
            <p:cNvPr name="Group 81" id="81"/>
            <p:cNvGrpSpPr/>
            <p:nvPr/>
          </p:nvGrpSpPr>
          <p:grpSpPr>
            <a:xfrm rot="0">
              <a:off x="152400" y="152400"/>
              <a:ext cx="10033000" cy="1651000"/>
              <a:chOff x="0" y="0"/>
              <a:chExt cx="10033000" cy="1651000"/>
            </a:xfrm>
          </p:grpSpPr>
          <p:sp>
            <p:nvSpPr>
              <p:cNvPr name="Freeform 82" id="82"/>
              <p:cNvSpPr/>
              <p:nvPr/>
            </p:nvSpPr>
            <p:spPr>
              <a:xfrm flipH="false" flipV="false" rot="0">
                <a:off x="0" y="0"/>
                <a:ext cx="10033000" cy="1651000"/>
              </a:xfrm>
              <a:custGeom>
                <a:avLst/>
                <a:gdLst/>
                <a:ahLst/>
                <a:cxnLst/>
                <a:rect r="r" b="b" t="t" l="l"/>
                <a:pathLst>
                  <a:path h="1651000" w="10033000">
                    <a:moveTo>
                      <a:pt x="0" y="0"/>
                    </a:moveTo>
                    <a:lnTo>
                      <a:pt x="10033000" y="0"/>
                    </a:lnTo>
                    <a:lnTo>
                      <a:pt x="10033000" y="1651000"/>
                    </a:lnTo>
                    <a:lnTo>
                      <a:pt x="0" y="1651000"/>
                    </a:lnTo>
                    <a:close/>
                  </a:path>
                </a:pathLst>
              </a:custGeom>
              <a:solidFill>
                <a:srgbClr val="111111"/>
              </a:solidFill>
              <a:ln w="38100" cap="sq">
                <a:solidFill>
                  <a:srgbClr val="111111"/>
                </a:solidFill>
                <a:prstDash val="solid"/>
                <a:miter/>
              </a:ln>
            </p:spPr>
          </p:sp>
          <p:sp>
            <p:nvSpPr>
              <p:cNvPr name="TextBox 83" id="83"/>
              <p:cNvSpPr txBox="true"/>
              <p:nvPr/>
            </p:nvSpPr>
            <p:spPr>
              <a:xfrm>
                <a:off x="0" y="-38100"/>
                <a:ext cx="10033000" cy="16891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l">
                  <a:lnSpc>
                    <a:spcPts val="1679"/>
                  </a:lnSpc>
                </a:pPr>
              </a:p>
            </p:txBody>
          </p:sp>
        </p:grpSp>
        <p:grpSp>
          <p:nvGrpSpPr>
            <p:cNvPr name="Group 84" id="84"/>
            <p:cNvGrpSpPr/>
            <p:nvPr/>
          </p:nvGrpSpPr>
          <p:grpSpPr>
            <a:xfrm rot="0">
              <a:off x="0" y="0"/>
              <a:ext cx="10033000" cy="1651000"/>
              <a:chOff x="0" y="0"/>
              <a:chExt cx="10033000" cy="1651000"/>
            </a:xfrm>
          </p:grpSpPr>
          <p:sp>
            <p:nvSpPr>
              <p:cNvPr name="Freeform 85" id="85"/>
              <p:cNvSpPr/>
              <p:nvPr/>
            </p:nvSpPr>
            <p:spPr>
              <a:xfrm flipH="false" flipV="false" rot="0">
                <a:off x="0" y="0"/>
                <a:ext cx="10033000" cy="1651000"/>
              </a:xfrm>
              <a:custGeom>
                <a:avLst/>
                <a:gdLst/>
                <a:ahLst/>
                <a:cxnLst/>
                <a:rect r="r" b="b" t="t" l="l"/>
                <a:pathLst>
                  <a:path h="1651000" w="10033000">
                    <a:moveTo>
                      <a:pt x="0" y="0"/>
                    </a:moveTo>
                    <a:lnTo>
                      <a:pt x="10033000" y="0"/>
                    </a:lnTo>
                    <a:lnTo>
                      <a:pt x="10033000" y="1651000"/>
                    </a:lnTo>
                    <a:lnTo>
                      <a:pt x="0" y="1651000"/>
                    </a:lnTo>
                    <a:close/>
                  </a:path>
                </a:pathLst>
              </a:custGeom>
              <a:solidFill>
                <a:srgbClr val="FFD21F"/>
              </a:solidFill>
              <a:ln w="38100" cap="sq">
                <a:solidFill>
                  <a:srgbClr val="111111"/>
                </a:solidFill>
                <a:prstDash val="solid"/>
                <a:miter/>
              </a:ln>
            </p:spPr>
          </p:sp>
          <p:sp>
            <p:nvSpPr>
              <p:cNvPr name="TextBox 86" id="86"/>
              <p:cNvSpPr txBox="true"/>
              <p:nvPr/>
            </p:nvSpPr>
            <p:spPr>
              <a:xfrm>
                <a:off x="0" y="-38100"/>
                <a:ext cx="10033000" cy="16891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l">
                  <a:lnSpc>
                    <a:spcPts val="1679"/>
                  </a:lnSpc>
                </a:pPr>
              </a:p>
            </p:txBody>
          </p:sp>
        </p:grpSp>
        <p:grpSp>
          <p:nvGrpSpPr>
            <p:cNvPr name="Group 87" id="87"/>
            <p:cNvGrpSpPr/>
            <p:nvPr/>
          </p:nvGrpSpPr>
          <p:grpSpPr>
            <a:xfrm rot="0">
              <a:off x="279400" y="279400"/>
              <a:ext cx="2413000" cy="609600"/>
              <a:chOff x="0" y="0"/>
              <a:chExt cx="2413000" cy="609600"/>
            </a:xfrm>
          </p:grpSpPr>
          <p:sp>
            <p:nvSpPr>
              <p:cNvPr name="Freeform 88" id="88"/>
              <p:cNvSpPr/>
              <p:nvPr/>
            </p:nvSpPr>
            <p:spPr>
              <a:xfrm flipH="false" flipV="false" rot="0">
                <a:off x="0" y="0"/>
                <a:ext cx="2413000" cy="609600"/>
              </a:xfrm>
              <a:custGeom>
                <a:avLst/>
                <a:gdLst/>
                <a:ahLst/>
                <a:cxnLst/>
                <a:rect r="r" b="b" t="t" l="l"/>
                <a:pathLst>
                  <a:path h="609600" w="2413000">
                    <a:moveTo>
                      <a:pt x="0" y="0"/>
                    </a:moveTo>
                    <a:lnTo>
                      <a:pt x="2413000" y="0"/>
                    </a:lnTo>
                    <a:lnTo>
                      <a:pt x="2413000" y="609600"/>
                    </a:lnTo>
                    <a:lnTo>
                      <a:pt x="0" y="609600"/>
                    </a:lnTo>
                    <a:close/>
                  </a:path>
                </a:pathLst>
              </a:custGeom>
              <a:solidFill>
                <a:srgbClr val="1261FF"/>
              </a:solidFill>
              <a:ln w="38100" cap="sq">
                <a:solidFill>
                  <a:srgbClr val="111111"/>
                </a:solidFill>
                <a:prstDash val="solid"/>
                <a:miter/>
              </a:ln>
            </p:spPr>
          </p:sp>
          <p:sp>
            <p:nvSpPr>
              <p:cNvPr name="TextBox 89" id="89"/>
              <p:cNvSpPr txBox="true"/>
              <p:nvPr/>
            </p:nvSpPr>
            <p:spPr>
              <a:xfrm>
                <a:off x="0" y="-19050"/>
                <a:ext cx="2413000" cy="62865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889"/>
                  </a:lnSpc>
                </a:pPr>
                <a:r>
                  <a:rPr lang="en-US" b="true" sz="1350" spc="108">
                    <a:solidFill>
                      <a:srgbClr val="111111"/>
                    </a:solidFill>
                    <a:latin typeface="Space Mono Bold"/>
                    <a:ea typeface="Space Mono Bold"/>
                    <a:cs typeface="Space Mono Bold"/>
                    <a:sym typeface="Space Mono Bold"/>
                  </a:rPr>
                  <a:t>SECTION 04</a:t>
                </a:r>
              </a:p>
            </p:txBody>
          </p:sp>
        </p:grpSp>
      </p:grpSp>
      <p:grpSp>
        <p:nvGrpSpPr>
          <p:cNvPr name="Group 90" id="90"/>
          <p:cNvGrpSpPr/>
          <p:nvPr/>
        </p:nvGrpSpPr>
        <p:grpSpPr>
          <a:xfrm rot="0">
            <a:off x="800100" y="5334000"/>
            <a:ext cx="7639050" cy="1352550"/>
            <a:chOff x="0" y="0"/>
            <a:chExt cx="10185400" cy="1803400"/>
          </a:xfrm>
        </p:grpSpPr>
        <p:grpSp>
          <p:nvGrpSpPr>
            <p:cNvPr name="Group 91" id="91"/>
            <p:cNvGrpSpPr/>
            <p:nvPr/>
          </p:nvGrpSpPr>
          <p:grpSpPr>
            <a:xfrm rot="0">
              <a:off x="152400" y="152400"/>
              <a:ext cx="10033000" cy="1651000"/>
              <a:chOff x="0" y="0"/>
              <a:chExt cx="10033000" cy="1651000"/>
            </a:xfrm>
          </p:grpSpPr>
          <p:sp>
            <p:nvSpPr>
              <p:cNvPr name="Freeform 92" id="92"/>
              <p:cNvSpPr/>
              <p:nvPr/>
            </p:nvSpPr>
            <p:spPr>
              <a:xfrm flipH="false" flipV="false" rot="0">
                <a:off x="0" y="0"/>
                <a:ext cx="10033000" cy="1651000"/>
              </a:xfrm>
              <a:custGeom>
                <a:avLst/>
                <a:gdLst/>
                <a:ahLst/>
                <a:cxnLst/>
                <a:rect r="r" b="b" t="t" l="l"/>
                <a:pathLst>
                  <a:path h="1651000" w="10033000">
                    <a:moveTo>
                      <a:pt x="0" y="0"/>
                    </a:moveTo>
                    <a:lnTo>
                      <a:pt x="10033000" y="0"/>
                    </a:lnTo>
                    <a:lnTo>
                      <a:pt x="10033000" y="1651000"/>
                    </a:lnTo>
                    <a:lnTo>
                      <a:pt x="0" y="1651000"/>
                    </a:lnTo>
                    <a:close/>
                  </a:path>
                </a:pathLst>
              </a:custGeom>
              <a:solidFill>
                <a:srgbClr val="111111"/>
              </a:solidFill>
              <a:ln w="38100" cap="sq">
                <a:solidFill>
                  <a:srgbClr val="111111"/>
                </a:solidFill>
                <a:prstDash val="solid"/>
                <a:miter/>
              </a:ln>
            </p:spPr>
          </p:sp>
          <p:sp>
            <p:nvSpPr>
              <p:cNvPr name="TextBox 93" id="93"/>
              <p:cNvSpPr txBox="true"/>
              <p:nvPr/>
            </p:nvSpPr>
            <p:spPr>
              <a:xfrm>
                <a:off x="0" y="-38100"/>
                <a:ext cx="10033000" cy="16891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l">
                  <a:lnSpc>
                    <a:spcPts val="1679"/>
                  </a:lnSpc>
                </a:pPr>
              </a:p>
            </p:txBody>
          </p:sp>
        </p:grpSp>
        <p:grpSp>
          <p:nvGrpSpPr>
            <p:cNvPr name="Group 94" id="94"/>
            <p:cNvGrpSpPr/>
            <p:nvPr/>
          </p:nvGrpSpPr>
          <p:grpSpPr>
            <a:xfrm rot="0">
              <a:off x="0" y="0"/>
              <a:ext cx="10033000" cy="1651000"/>
              <a:chOff x="0" y="0"/>
              <a:chExt cx="10033000" cy="1651000"/>
            </a:xfrm>
          </p:grpSpPr>
          <p:sp>
            <p:nvSpPr>
              <p:cNvPr name="Freeform 95" id="95"/>
              <p:cNvSpPr/>
              <p:nvPr/>
            </p:nvSpPr>
            <p:spPr>
              <a:xfrm flipH="false" flipV="false" rot="0">
                <a:off x="0" y="0"/>
                <a:ext cx="10033000" cy="1651000"/>
              </a:xfrm>
              <a:custGeom>
                <a:avLst/>
                <a:gdLst/>
                <a:ahLst/>
                <a:cxnLst/>
                <a:rect r="r" b="b" t="t" l="l"/>
                <a:pathLst>
                  <a:path h="1651000" w="10033000">
                    <a:moveTo>
                      <a:pt x="0" y="0"/>
                    </a:moveTo>
                    <a:lnTo>
                      <a:pt x="10033000" y="0"/>
                    </a:lnTo>
                    <a:lnTo>
                      <a:pt x="10033000" y="1651000"/>
                    </a:lnTo>
                    <a:lnTo>
                      <a:pt x="0" y="1651000"/>
                    </a:lnTo>
                    <a:close/>
                  </a:path>
                </a:pathLst>
              </a:custGeom>
              <a:solidFill>
                <a:srgbClr val="FFFDF7"/>
              </a:solidFill>
              <a:ln w="38100" cap="sq">
                <a:solidFill>
                  <a:srgbClr val="111111"/>
                </a:solidFill>
                <a:prstDash val="solid"/>
                <a:miter/>
              </a:ln>
            </p:spPr>
          </p:sp>
          <p:sp>
            <p:nvSpPr>
              <p:cNvPr name="TextBox 96" id="96"/>
              <p:cNvSpPr txBox="true"/>
              <p:nvPr/>
            </p:nvSpPr>
            <p:spPr>
              <a:xfrm>
                <a:off x="0" y="-38100"/>
                <a:ext cx="10033000" cy="16891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l">
                  <a:lnSpc>
                    <a:spcPts val="1679"/>
                  </a:lnSpc>
                </a:pPr>
              </a:p>
            </p:txBody>
          </p:sp>
        </p:grpSp>
        <p:grpSp>
          <p:nvGrpSpPr>
            <p:cNvPr name="Group 97" id="97"/>
            <p:cNvGrpSpPr/>
            <p:nvPr/>
          </p:nvGrpSpPr>
          <p:grpSpPr>
            <a:xfrm rot="0">
              <a:off x="279400" y="279400"/>
              <a:ext cx="2413000" cy="609600"/>
              <a:chOff x="0" y="0"/>
              <a:chExt cx="2413000" cy="609600"/>
            </a:xfrm>
          </p:grpSpPr>
          <p:sp>
            <p:nvSpPr>
              <p:cNvPr name="Freeform 98" id="98"/>
              <p:cNvSpPr/>
              <p:nvPr/>
            </p:nvSpPr>
            <p:spPr>
              <a:xfrm flipH="false" flipV="false" rot="0">
                <a:off x="0" y="0"/>
                <a:ext cx="2413000" cy="609600"/>
              </a:xfrm>
              <a:custGeom>
                <a:avLst/>
                <a:gdLst/>
                <a:ahLst/>
                <a:cxnLst/>
                <a:rect r="r" b="b" t="t" l="l"/>
                <a:pathLst>
                  <a:path h="609600" w="2413000">
                    <a:moveTo>
                      <a:pt x="0" y="0"/>
                    </a:moveTo>
                    <a:lnTo>
                      <a:pt x="2413000" y="0"/>
                    </a:lnTo>
                    <a:lnTo>
                      <a:pt x="2413000" y="609600"/>
                    </a:lnTo>
                    <a:lnTo>
                      <a:pt x="0" y="609600"/>
                    </a:lnTo>
                    <a:close/>
                  </a:path>
                </a:pathLst>
              </a:custGeom>
              <a:solidFill>
                <a:srgbClr val="FF5A1F"/>
              </a:solidFill>
              <a:ln w="38100" cap="sq">
                <a:solidFill>
                  <a:srgbClr val="111111"/>
                </a:solidFill>
                <a:prstDash val="solid"/>
                <a:miter/>
              </a:ln>
            </p:spPr>
          </p:sp>
          <p:sp>
            <p:nvSpPr>
              <p:cNvPr name="TextBox 99" id="99"/>
              <p:cNvSpPr txBox="true"/>
              <p:nvPr/>
            </p:nvSpPr>
            <p:spPr>
              <a:xfrm>
                <a:off x="0" y="-19050"/>
                <a:ext cx="2413000" cy="62865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889"/>
                  </a:lnSpc>
                </a:pPr>
                <a:r>
                  <a:rPr lang="en-US" b="true" sz="1350" spc="108">
                    <a:solidFill>
                      <a:srgbClr val="111111"/>
                    </a:solidFill>
                    <a:latin typeface="Space Mono Bold"/>
                    <a:ea typeface="Space Mono Bold"/>
                    <a:cs typeface="Space Mono Bold"/>
                    <a:sym typeface="Space Mono Bold"/>
                  </a:rPr>
                  <a:t>SECTION 05</a:t>
                </a:r>
              </a:p>
            </p:txBody>
          </p:sp>
        </p:grpSp>
      </p:grpSp>
      <p:grpSp>
        <p:nvGrpSpPr>
          <p:cNvPr name="Group 100" id="100"/>
          <p:cNvGrpSpPr/>
          <p:nvPr/>
        </p:nvGrpSpPr>
        <p:grpSpPr>
          <a:xfrm rot="0">
            <a:off x="9182100" y="5334000"/>
            <a:ext cx="7639050" cy="1352550"/>
            <a:chOff x="0" y="0"/>
            <a:chExt cx="10185400" cy="1803400"/>
          </a:xfrm>
        </p:grpSpPr>
        <p:grpSp>
          <p:nvGrpSpPr>
            <p:cNvPr name="Group 101" id="101"/>
            <p:cNvGrpSpPr/>
            <p:nvPr/>
          </p:nvGrpSpPr>
          <p:grpSpPr>
            <a:xfrm rot="0">
              <a:off x="152400" y="152400"/>
              <a:ext cx="10033000" cy="1651000"/>
              <a:chOff x="0" y="0"/>
              <a:chExt cx="10033000" cy="1651000"/>
            </a:xfrm>
          </p:grpSpPr>
          <p:sp>
            <p:nvSpPr>
              <p:cNvPr name="Freeform 102" id="102"/>
              <p:cNvSpPr/>
              <p:nvPr/>
            </p:nvSpPr>
            <p:spPr>
              <a:xfrm flipH="false" flipV="false" rot="0">
                <a:off x="0" y="0"/>
                <a:ext cx="10033000" cy="1651000"/>
              </a:xfrm>
              <a:custGeom>
                <a:avLst/>
                <a:gdLst/>
                <a:ahLst/>
                <a:cxnLst/>
                <a:rect r="r" b="b" t="t" l="l"/>
                <a:pathLst>
                  <a:path h="1651000" w="10033000">
                    <a:moveTo>
                      <a:pt x="0" y="0"/>
                    </a:moveTo>
                    <a:lnTo>
                      <a:pt x="10033000" y="0"/>
                    </a:lnTo>
                    <a:lnTo>
                      <a:pt x="10033000" y="1651000"/>
                    </a:lnTo>
                    <a:lnTo>
                      <a:pt x="0" y="1651000"/>
                    </a:lnTo>
                    <a:close/>
                  </a:path>
                </a:pathLst>
              </a:custGeom>
              <a:solidFill>
                <a:srgbClr val="111111"/>
              </a:solidFill>
              <a:ln w="38100" cap="sq">
                <a:solidFill>
                  <a:srgbClr val="111111"/>
                </a:solidFill>
                <a:prstDash val="solid"/>
                <a:miter/>
              </a:ln>
            </p:spPr>
          </p:sp>
          <p:sp>
            <p:nvSpPr>
              <p:cNvPr name="TextBox 103" id="103"/>
              <p:cNvSpPr txBox="true"/>
              <p:nvPr/>
            </p:nvSpPr>
            <p:spPr>
              <a:xfrm>
                <a:off x="0" y="-38100"/>
                <a:ext cx="10033000" cy="16891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l">
                  <a:lnSpc>
                    <a:spcPts val="1679"/>
                  </a:lnSpc>
                </a:pPr>
              </a:p>
            </p:txBody>
          </p:sp>
        </p:grpSp>
        <p:grpSp>
          <p:nvGrpSpPr>
            <p:cNvPr name="Group 104" id="104"/>
            <p:cNvGrpSpPr/>
            <p:nvPr/>
          </p:nvGrpSpPr>
          <p:grpSpPr>
            <a:xfrm rot="0">
              <a:off x="0" y="0"/>
              <a:ext cx="10033000" cy="1651000"/>
              <a:chOff x="0" y="0"/>
              <a:chExt cx="10033000" cy="1651000"/>
            </a:xfrm>
          </p:grpSpPr>
          <p:sp>
            <p:nvSpPr>
              <p:cNvPr name="Freeform 105" id="105"/>
              <p:cNvSpPr/>
              <p:nvPr/>
            </p:nvSpPr>
            <p:spPr>
              <a:xfrm flipH="false" flipV="false" rot="0">
                <a:off x="0" y="0"/>
                <a:ext cx="10033000" cy="1651000"/>
              </a:xfrm>
              <a:custGeom>
                <a:avLst/>
                <a:gdLst/>
                <a:ahLst/>
                <a:cxnLst/>
                <a:rect r="r" b="b" t="t" l="l"/>
                <a:pathLst>
                  <a:path h="1651000" w="10033000">
                    <a:moveTo>
                      <a:pt x="0" y="0"/>
                    </a:moveTo>
                    <a:lnTo>
                      <a:pt x="10033000" y="0"/>
                    </a:lnTo>
                    <a:lnTo>
                      <a:pt x="10033000" y="1651000"/>
                    </a:lnTo>
                    <a:lnTo>
                      <a:pt x="0" y="1651000"/>
                    </a:lnTo>
                    <a:close/>
                  </a:path>
                </a:pathLst>
              </a:custGeom>
              <a:solidFill>
                <a:srgbClr val="FFFDF7"/>
              </a:solidFill>
              <a:ln w="38100" cap="sq">
                <a:solidFill>
                  <a:srgbClr val="111111"/>
                </a:solidFill>
                <a:prstDash val="solid"/>
                <a:miter/>
              </a:ln>
            </p:spPr>
          </p:sp>
          <p:sp>
            <p:nvSpPr>
              <p:cNvPr name="TextBox 106" id="106"/>
              <p:cNvSpPr txBox="true"/>
              <p:nvPr/>
            </p:nvSpPr>
            <p:spPr>
              <a:xfrm>
                <a:off x="0" y="-38100"/>
                <a:ext cx="10033000" cy="16891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l">
                  <a:lnSpc>
                    <a:spcPts val="1679"/>
                  </a:lnSpc>
                </a:pPr>
              </a:p>
            </p:txBody>
          </p:sp>
        </p:grpSp>
        <p:grpSp>
          <p:nvGrpSpPr>
            <p:cNvPr name="Group 107" id="107"/>
            <p:cNvGrpSpPr/>
            <p:nvPr/>
          </p:nvGrpSpPr>
          <p:grpSpPr>
            <a:xfrm rot="0">
              <a:off x="279400" y="279400"/>
              <a:ext cx="2413000" cy="609600"/>
              <a:chOff x="0" y="0"/>
              <a:chExt cx="2413000" cy="609600"/>
            </a:xfrm>
          </p:grpSpPr>
          <p:sp>
            <p:nvSpPr>
              <p:cNvPr name="Freeform 108" id="108"/>
              <p:cNvSpPr/>
              <p:nvPr/>
            </p:nvSpPr>
            <p:spPr>
              <a:xfrm flipH="false" flipV="false" rot="0">
                <a:off x="0" y="0"/>
                <a:ext cx="2413000" cy="609600"/>
              </a:xfrm>
              <a:custGeom>
                <a:avLst/>
                <a:gdLst/>
                <a:ahLst/>
                <a:cxnLst/>
                <a:rect r="r" b="b" t="t" l="l"/>
                <a:pathLst>
                  <a:path h="609600" w="2413000">
                    <a:moveTo>
                      <a:pt x="0" y="0"/>
                    </a:moveTo>
                    <a:lnTo>
                      <a:pt x="2413000" y="0"/>
                    </a:lnTo>
                    <a:lnTo>
                      <a:pt x="2413000" y="609600"/>
                    </a:lnTo>
                    <a:lnTo>
                      <a:pt x="0" y="609600"/>
                    </a:lnTo>
                    <a:close/>
                  </a:path>
                </a:pathLst>
              </a:custGeom>
              <a:solidFill>
                <a:srgbClr val="1261FF"/>
              </a:solidFill>
              <a:ln w="38100" cap="sq">
                <a:solidFill>
                  <a:srgbClr val="111111"/>
                </a:solidFill>
                <a:prstDash val="solid"/>
                <a:miter/>
              </a:ln>
            </p:spPr>
          </p:sp>
          <p:sp>
            <p:nvSpPr>
              <p:cNvPr name="TextBox 109" id="109"/>
              <p:cNvSpPr txBox="true"/>
              <p:nvPr/>
            </p:nvSpPr>
            <p:spPr>
              <a:xfrm>
                <a:off x="0" y="-19050"/>
                <a:ext cx="2413000" cy="62865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889"/>
                  </a:lnSpc>
                </a:pPr>
                <a:r>
                  <a:rPr lang="en-US" b="true" sz="1350" spc="108">
                    <a:solidFill>
                      <a:srgbClr val="111111"/>
                    </a:solidFill>
                    <a:latin typeface="Space Mono Bold"/>
                    <a:ea typeface="Space Mono Bold"/>
                    <a:cs typeface="Space Mono Bold"/>
                    <a:sym typeface="Space Mono Bold"/>
                  </a:rPr>
                  <a:t>SECTION 06</a:t>
                </a:r>
              </a:p>
            </p:txBody>
          </p:sp>
        </p:grpSp>
      </p:grpSp>
      <p:grpSp>
        <p:nvGrpSpPr>
          <p:cNvPr name="Group 110" id="110"/>
          <p:cNvGrpSpPr/>
          <p:nvPr/>
        </p:nvGrpSpPr>
        <p:grpSpPr>
          <a:xfrm rot="0">
            <a:off x="800100" y="7143750"/>
            <a:ext cx="7639050" cy="1352550"/>
            <a:chOff x="0" y="0"/>
            <a:chExt cx="10185400" cy="1803400"/>
          </a:xfrm>
        </p:grpSpPr>
        <p:grpSp>
          <p:nvGrpSpPr>
            <p:cNvPr name="Group 111" id="111"/>
            <p:cNvGrpSpPr/>
            <p:nvPr/>
          </p:nvGrpSpPr>
          <p:grpSpPr>
            <a:xfrm rot="0">
              <a:off x="152400" y="152400"/>
              <a:ext cx="10033000" cy="1651000"/>
              <a:chOff x="0" y="0"/>
              <a:chExt cx="10033000" cy="1651000"/>
            </a:xfrm>
          </p:grpSpPr>
          <p:sp>
            <p:nvSpPr>
              <p:cNvPr name="Freeform 112" id="112"/>
              <p:cNvSpPr/>
              <p:nvPr/>
            </p:nvSpPr>
            <p:spPr>
              <a:xfrm flipH="false" flipV="false" rot="0">
                <a:off x="0" y="0"/>
                <a:ext cx="10033000" cy="1651000"/>
              </a:xfrm>
              <a:custGeom>
                <a:avLst/>
                <a:gdLst/>
                <a:ahLst/>
                <a:cxnLst/>
                <a:rect r="r" b="b" t="t" l="l"/>
                <a:pathLst>
                  <a:path h="1651000" w="10033000">
                    <a:moveTo>
                      <a:pt x="0" y="0"/>
                    </a:moveTo>
                    <a:lnTo>
                      <a:pt x="10033000" y="0"/>
                    </a:lnTo>
                    <a:lnTo>
                      <a:pt x="10033000" y="1651000"/>
                    </a:lnTo>
                    <a:lnTo>
                      <a:pt x="0" y="1651000"/>
                    </a:lnTo>
                    <a:close/>
                  </a:path>
                </a:pathLst>
              </a:custGeom>
              <a:solidFill>
                <a:srgbClr val="111111"/>
              </a:solidFill>
              <a:ln w="38100" cap="sq">
                <a:solidFill>
                  <a:srgbClr val="111111"/>
                </a:solidFill>
                <a:prstDash val="solid"/>
                <a:miter/>
              </a:ln>
            </p:spPr>
          </p:sp>
          <p:sp>
            <p:nvSpPr>
              <p:cNvPr name="TextBox 113" id="113"/>
              <p:cNvSpPr txBox="true"/>
              <p:nvPr/>
            </p:nvSpPr>
            <p:spPr>
              <a:xfrm>
                <a:off x="0" y="-38100"/>
                <a:ext cx="10033000" cy="16891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l">
                  <a:lnSpc>
                    <a:spcPts val="1679"/>
                  </a:lnSpc>
                </a:pPr>
              </a:p>
            </p:txBody>
          </p:sp>
        </p:grpSp>
        <p:grpSp>
          <p:nvGrpSpPr>
            <p:cNvPr name="Group 114" id="114"/>
            <p:cNvGrpSpPr/>
            <p:nvPr/>
          </p:nvGrpSpPr>
          <p:grpSpPr>
            <a:xfrm rot="0">
              <a:off x="0" y="0"/>
              <a:ext cx="10033000" cy="1651000"/>
              <a:chOff x="0" y="0"/>
              <a:chExt cx="10033000" cy="1651000"/>
            </a:xfrm>
          </p:grpSpPr>
          <p:sp>
            <p:nvSpPr>
              <p:cNvPr name="Freeform 115" id="115"/>
              <p:cNvSpPr/>
              <p:nvPr/>
            </p:nvSpPr>
            <p:spPr>
              <a:xfrm flipH="false" flipV="false" rot="0">
                <a:off x="0" y="0"/>
                <a:ext cx="10033000" cy="1651000"/>
              </a:xfrm>
              <a:custGeom>
                <a:avLst/>
                <a:gdLst/>
                <a:ahLst/>
                <a:cxnLst/>
                <a:rect r="r" b="b" t="t" l="l"/>
                <a:pathLst>
                  <a:path h="1651000" w="10033000">
                    <a:moveTo>
                      <a:pt x="0" y="0"/>
                    </a:moveTo>
                    <a:lnTo>
                      <a:pt x="10033000" y="0"/>
                    </a:lnTo>
                    <a:lnTo>
                      <a:pt x="10033000" y="1651000"/>
                    </a:lnTo>
                    <a:lnTo>
                      <a:pt x="0" y="1651000"/>
                    </a:lnTo>
                    <a:close/>
                  </a:path>
                </a:pathLst>
              </a:custGeom>
              <a:solidFill>
                <a:srgbClr val="FFD21F"/>
              </a:solidFill>
              <a:ln w="38100" cap="sq">
                <a:solidFill>
                  <a:srgbClr val="111111"/>
                </a:solidFill>
                <a:prstDash val="solid"/>
                <a:miter/>
              </a:ln>
            </p:spPr>
          </p:sp>
          <p:sp>
            <p:nvSpPr>
              <p:cNvPr name="TextBox 116" id="116"/>
              <p:cNvSpPr txBox="true"/>
              <p:nvPr/>
            </p:nvSpPr>
            <p:spPr>
              <a:xfrm>
                <a:off x="0" y="-38100"/>
                <a:ext cx="10033000" cy="16891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l">
                  <a:lnSpc>
                    <a:spcPts val="1679"/>
                  </a:lnSpc>
                </a:pPr>
              </a:p>
            </p:txBody>
          </p:sp>
        </p:grpSp>
        <p:grpSp>
          <p:nvGrpSpPr>
            <p:cNvPr name="Group 117" id="117"/>
            <p:cNvGrpSpPr/>
            <p:nvPr/>
          </p:nvGrpSpPr>
          <p:grpSpPr>
            <a:xfrm rot="0">
              <a:off x="279400" y="279400"/>
              <a:ext cx="2413000" cy="609600"/>
              <a:chOff x="0" y="0"/>
              <a:chExt cx="2413000" cy="609600"/>
            </a:xfrm>
          </p:grpSpPr>
          <p:sp>
            <p:nvSpPr>
              <p:cNvPr name="Freeform 118" id="118"/>
              <p:cNvSpPr/>
              <p:nvPr/>
            </p:nvSpPr>
            <p:spPr>
              <a:xfrm flipH="false" flipV="false" rot="0">
                <a:off x="0" y="0"/>
                <a:ext cx="2413000" cy="609600"/>
              </a:xfrm>
              <a:custGeom>
                <a:avLst/>
                <a:gdLst/>
                <a:ahLst/>
                <a:cxnLst/>
                <a:rect r="r" b="b" t="t" l="l"/>
                <a:pathLst>
                  <a:path h="609600" w="2413000">
                    <a:moveTo>
                      <a:pt x="0" y="0"/>
                    </a:moveTo>
                    <a:lnTo>
                      <a:pt x="2413000" y="0"/>
                    </a:lnTo>
                    <a:lnTo>
                      <a:pt x="2413000" y="609600"/>
                    </a:lnTo>
                    <a:lnTo>
                      <a:pt x="0" y="609600"/>
                    </a:lnTo>
                    <a:close/>
                  </a:path>
                </a:pathLst>
              </a:custGeom>
              <a:solidFill>
                <a:srgbClr val="FF5A1F"/>
              </a:solidFill>
              <a:ln w="38100" cap="sq">
                <a:solidFill>
                  <a:srgbClr val="111111"/>
                </a:solidFill>
                <a:prstDash val="solid"/>
                <a:miter/>
              </a:ln>
            </p:spPr>
          </p:sp>
          <p:sp>
            <p:nvSpPr>
              <p:cNvPr name="TextBox 119" id="119"/>
              <p:cNvSpPr txBox="true"/>
              <p:nvPr/>
            </p:nvSpPr>
            <p:spPr>
              <a:xfrm>
                <a:off x="0" y="-19050"/>
                <a:ext cx="2413000" cy="62865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889"/>
                  </a:lnSpc>
                </a:pPr>
                <a:r>
                  <a:rPr lang="en-US" b="true" sz="1350" spc="108">
                    <a:solidFill>
                      <a:srgbClr val="111111"/>
                    </a:solidFill>
                    <a:latin typeface="Space Mono Bold"/>
                    <a:ea typeface="Space Mono Bold"/>
                    <a:cs typeface="Space Mono Bold"/>
                    <a:sym typeface="Space Mono Bold"/>
                  </a:rPr>
                  <a:t>SECTION 07</a:t>
                </a:r>
              </a:p>
            </p:txBody>
          </p:sp>
        </p:grpSp>
      </p:grpSp>
      <p:grpSp>
        <p:nvGrpSpPr>
          <p:cNvPr name="Group 120" id="120"/>
          <p:cNvGrpSpPr/>
          <p:nvPr/>
        </p:nvGrpSpPr>
        <p:grpSpPr>
          <a:xfrm rot="0">
            <a:off x="9182100" y="7143750"/>
            <a:ext cx="7639050" cy="1352550"/>
            <a:chOff x="0" y="0"/>
            <a:chExt cx="10185400" cy="1803400"/>
          </a:xfrm>
        </p:grpSpPr>
        <p:grpSp>
          <p:nvGrpSpPr>
            <p:cNvPr name="Group 121" id="121"/>
            <p:cNvGrpSpPr/>
            <p:nvPr/>
          </p:nvGrpSpPr>
          <p:grpSpPr>
            <a:xfrm rot="0">
              <a:off x="152400" y="152400"/>
              <a:ext cx="10033000" cy="1651000"/>
              <a:chOff x="0" y="0"/>
              <a:chExt cx="10033000" cy="1651000"/>
            </a:xfrm>
          </p:grpSpPr>
          <p:sp>
            <p:nvSpPr>
              <p:cNvPr name="Freeform 122" id="122"/>
              <p:cNvSpPr/>
              <p:nvPr/>
            </p:nvSpPr>
            <p:spPr>
              <a:xfrm flipH="false" flipV="false" rot="0">
                <a:off x="0" y="0"/>
                <a:ext cx="10033000" cy="1651000"/>
              </a:xfrm>
              <a:custGeom>
                <a:avLst/>
                <a:gdLst/>
                <a:ahLst/>
                <a:cxnLst/>
                <a:rect r="r" b="b" t="t" l="l"/>
                <a:pathLst>
                  <a:path h="1651000" w="10033000">
                    <a:moveTo>
                      <a:pt x="0" y="0"/>
                    </a:moveTo>
                    <a:lnTo>
                      <a:pt x="10033000" y="0"/>
                    </a:lnTo>
                    <a:lnTo>
                      <a:pt x="10033000" y="1651000"/>
                    </a:lnTo>
                    <a:lnTo>
                      <a:pt x="0" y="1651000"/>
                    </a:lnTo>
                    <a:close/>
                  </a:path>
                </a:pathLst>
              </a:custGeom>
              <a:solidFill>
                <a:srgbClr val="111111"/>
              </a:solidFill>
              <a:ln w="38100" cap="sq">
                <a:solidFill>
                  <a:srgbClr val="111111"/>
                </a:solidFill>
                <a:prstDash val="solid"/>
                <a:miter/>
              </a:ln>
            </p:spPr>
          </p:sp>
          <p:sp>
            <p:nvSpPr>
              <p:cNvPr name="TextBox 123" id="123"/>
              <p:cNvSpPr txBox="true"/>
              <p:nvPr/>
            </p:nvSpPr>
            <p:spPr>
              <a:xfrm>
                <a:off x="0" y="-38100"/>
                <a:ext cx="10033000" cy="16891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l">
                  <a:lnSpc>
                    <a:spcPts val="1679"/>
                  </a:lnSpc>
                </a:pPr>
              </a:p>
            </p:txBody>
          </p:sp>
        </p:grpSp>
        <p:grpSp>
          <p:nvGrpSpPr>
            <p:cNvPr name="Group 124" id="124"/>
            <p:cNvGrpSpPr/>
            <p:nvPr/>
          </p:nvGrpSpPr>
          <p:grpSpPr>
            <a:xfrm rot="0">
              <a:off x="0" y="0"/>
              <a:ext cx="10033000" cy="1651000"/>
              <a:chOff x="0" y="0"/>
              <a:chExt cx="10033000" cy="1651000"/>
            </a:xfrm>
          </p:grpSpPr>
          <p:sp>
            <p:nvSpPr>
              <p:cNvPr name="Freeform 125" id="125"/>
              <p:cNvSpPr/>
              <p:nvPr/>
            </p:nvSpPr>
            <p:spPr>
              <a:xfrm flipH="false" flipV="false" rot="0">
                <a:off x="0" y="0"/>
                <a:ext cx="10033000" cy="1651000"/>
              </a:xfrm>
              <a:custGeom>
                <a:avLst/>
                <a:gdLst/>
                <a:ahLst/>
                <a:cxnLst/>
                <a:rect r="r" b="b" t="t" l="l"/>
                <a:pathLst>
                  <a:path h="1651000" w="10033000">
                    <a:moveTo>
                      <a:pt x="0" y="0"/>
                    </a:moveTo>
                    <a:lnTo>
                      <a:pt x="10033000" y="0"/>
                    </a:lnTo>
                    <a:lnTo>
                      <a:pt x="10033000" y="1651000"/>
                    </a:lnTo>
                    <a:lnTo>
                      <a:pt x="0" y="1651000"/>
                    </a:lnTo>
                    <a:close/>
                  </a:path>
                </a:pathLst>
              </a:custGeom>
              <a:solidFill>
                <a:srgbClr val="FFFDF7"/>
              </a:solidFill>
              <a:ln w="38100" cap="sq">
                <a:solidFill>
                  <a:srgbClr val="111111"/>
                </a:solidFill>
                <a:prstDash val="solid"/>
                <a:miter/>
              </a:ln>
            </p:spPr>
          </p:sp>
          <p:sp>
            <p:nvSpPr>
              <p:cNvPr name="TextBox 126" id="126"/>
              <p:cNvSpPr txBox="true"/>
              <p:nvPr/>
            </p:nvSpPr>
            <p:spPr>
              <a:xfrm>
                <a:off x="0" y="-38100"/>
                <a:ext cx="10033000" cy="16891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l">
                  <a:lnSpc>
                    <a:spcPts val="1679"/>
                  </a:lnSpc>
                </a:pPr>
              </a:p>
            </p:txBody>
          </p:sp>
        </p:grpSp>
        <p:grpSp>
          <p:nvGrpSpPr>
            <p:cNvPr name="Group 127" id="127"/>
            <p:cNvGrpSpPr/>
            <p:nvPr/>
          </p:nvGrpSpPr>
          <p:grpSpPr>
            <a:xfrm rot="0">
              <a:off x="279400" y="279400"/>
              <a:ext cx="2413000" cy="609600"/>
              <a:chOff x="0" y="0"/>
              <a:chExt cx="2413000" cy="609600"/>
            </a:xfrm>
          </p:grpSpPr>
          <p:sp>
            <p:nvSpPr>
              <p:cNvPr name="Freeform 128" id="128"/>
              <p:cNvSpPr/>
              <p:nvPr/>
            </p:nvSpPr>
            <p:spPr>
              <a:xfrm flipH="false" flipV="false" rot="0">
                <a:off x="0" y="0"/>
                <a:ext cx="2413000" cy="609600"/>
              </a:xfrm>
              <a:custGeom>
                <a:avLst/>
                <a:gdLst/>
                <a:ahLst/>
                <a:cxnLst/>
                <a:rect r="r" b="b" t="t" l="l"/>
                <a:pathLst>
                  <a:path h="609600" w="2413000">
                    <a:moveTo>
                      <a:pt x="0" y="0"/>
                    </a:moveTo>
                    <a:lnTo>
                      <a:pt x="2413000" y="0"/>
                    </a:lnTo>
                    <a:lnTo>
                      <a:pt x="2413000" y="609600"/>
                    </a:lnTo>
                    <a:lnTo>
                      <a:pt x="0" y="609600"/>
                    </a:lnTo>
                    <a:close/>
                  </a:path>
                </a:pathLst>
              </a:custGeom>
              <a:solidFill>
                <a:srgbClr val="1261FF"/>
              </a:solidFill>
              <a:ln w="38100" cap="sq">
                <a:solidFill>
                  <a:srgbClr val="111111"/>
                </a:solidFill>
                <a:prstDash val="solid"/>
                <a:miter/>
              </a:ln>
            </p:spPr>
          </p:sp>
          <p:sp>
            <p:nvSpPr>
              <p:cNvPr name="TextBox 129" id="129"/>
              <p:cNvSpPr txBox="true"/>
              <p:nvPr/>
            </p:nvSpPr>
            <p:spPr>
              <a:xfrm>
                <a:off x="0" y="-19050"/>
                <a:ext cx="2413000" cy="62865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1889"/>
                  </a:lnSpc>
                </a:pPr>
                <a:r>
                  <a:rPr lang="en-US" b="true" sz="1350" spc="108">
                    <a:solidFill>
                      <a:srgbClr val="111111"/>
                    </a:solidFill>
                    <a:latin typeface="Space Mono Bold"/>
                    <a:ea typeface="Space Mono Bold"/>
                    <a:cs typeface="Space Mono Bold"/>
                    <a:sym typeface="Space Mono Bold"/>
                  </a:rPr>
                  <a:t>SECTION 08</a:t>
                </a:r>
              </a:p>
            </p:txBody>
          </p:sp>
        </p:grpSp>
      </p:grpSp>
      <p:sp>
        <p:nvSpPr>
          <p:cNvPr name="TextBox 130" id="130"/>
          <p:cNvSpPr txBox="true"/>
          <p:nvPr/>
        </p:nvSpPr>
        <p:spPr>
          <a:xfrm rot="0">
            <a:off x="1038225" y="2419350"/>
            <a:ext cx="6858000" cy="344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40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INTRODUCTION</a:t>
            </a:r>
          </a:p>
        </p:txBody>
      </p:sp>
      <p:sp>
        <p:nvSpPr>
          <p:cNvPr name="TextBox 131" id="131"/>
          <p:cNvSpPr txBox="true"/>
          <p:nvPr/>
        </p:nvSpPr>
        <p:spPr>
          <a:xfrm rot="0">
            <a:off x="9420225" y="2419350"/>
            <a:ext cx="6858000" cy="344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40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ORGANIZATION OVERVIEW</a:t>
            </a:r>
          </a:p>
        </p:txBody>
      </p:sp>
      <p:sp>
        <p:nvSpPr>
          <p:cNvPr name="TextBox 132" id="132"/>
          <p:cNvSpPr txBox="true"/>
          <p:nvPr/>
        </p:nvSpPr>
        <p:spPr>
          <a:xfrm rot="0">
            <a:off x="1038225" y="4229100"/>
            <a:ext cx="6858000" cy="344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40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TRAINING AREAS</a:t>
            </a:r>
          </a:p>
        </p:txBody>
      </p:sp>
      <p:sp>
        <p:nvSpPr>
          <p:cNvPr name="TextBox 133" id="133"/>
          <p:cNvSpPr txBox="true"/>
          <p:nvPr/>
        </p:nvSpPr>
        <p:spPr>
          <a:xfrm rot="0">
            <a:off x="9420225" y="4229100"/>
            <a:ext cx="6858000" cy="344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40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GRIDWATCH PROJECT</a:t>
            </a:r>
          </a:p>
        </p:txBody>
      </p:sp>
      <p:sp>
        <p:nvSpPr>
          <p:cNvPr name="TextBox 134" id="134"/>
          <p:cNvSpPr txBox="true"/>
          <p:nvPr/>
        </p:nvSpPr>
        <p:spPr>
          <a:xfrm rot="0">
            <a:off x="1038225" y="6038850"/>
            <a:ext cx="6858000" cy="344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40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CHALLENGES</a:t>
            </a:r>
          </a:p>
        </p:txBody>
      </p:sp>
      <p:sp>
        <p:nvSpPr>
          <p:cNvPr name="TextBox 135" id="135"/>
          <p:cNvSpPr txBox="true"/>
          <p:nvPr/>
        </p:nvSpPr>
        <p:spPr>
          <a:xfrm rot="0">
            <a:off x="9420225" y="6038850"/>
            <a:ext cx="6858000" cy="344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40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SKILLS GAINED</a:t>
            </a:r>
          </a:p>
        </p:txBody>
      </p:sp>
      <p:sp>
        <p:nvSpPr>
          <p:cNvPr name="TextBox 136" id="136"/>
          <p:cNvSpPr txBox="true"/>
          <p:nvPr/>
        </p:nvSpPr>
        <p:spPr>
          <a:xfrm rot="0">
            <a:off x="1038225" y="7848600"/>
            <a:ext cx="6858000" cy="344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40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RECOMMENDATIONS</a:t>
            </a:r>
          </a:p>
        </p:txBody>
      </p:sp>
      <p:sp>
        <p:nvSpPr>
          <p:cNvPr name="TextBox 137" id="137"/>
          <p:cNvSpPr txBox="true"/>
          <p:nvPr/>
        </p:nvSpPr>
        <p:spPr>
          <a:xfrm rot="0">
            <a:off x="9420225" y="7848600"/>
            <a:ext cx="6858000" cy="344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40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CONCLUSION &amp; Q&amp;A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71450"/>
            <a:chOff x="0" y="0"/>
            <a:chExt cx="24384000" cy="2286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228600"/>
            </a:xfrm>
            <a:custGeom>
              <a:avLst/>
              <a:gdLst/>
              <a:ahLst/>
              <a:cxnLst/>
              <a:rect r="r" b="b" t="t" l="l"/>
              <a:pathLst>
                <a:path h="2286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228600"/>
                  </a:lnTo>
                  <a:lnTo>
                    <a:pt x="0" y="228600"/>
                  </a:lnTo>
                  <a:close/>
                </a:path>
              </a:pathLst>
            </a:custGeom>
            <a:solidFill>
              <a:srgbClr val="111111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4384000" cy="266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00100" y="400050"/>
            <a:ext cx="2000250" cy="457200"/>
            <a:chOff x="0" y="0"/>
            <a:chExt cx="2667000" cy="6096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667000" cy="609600"/>
            </a:xfrm>
            <a:custGeom>
              <a:avLst/>
              <a:gdLst/>
              <a:ahLst/>
              <a:cxnLst/>
              <a:rect r="r" b="b" t="t" l="l"/>
              <a:pathLst>
                <a:path h="609600" w="2667000">
                  <a:moveTo>
                    <a:pt x="0" y="0"/>
                  </a:moveTo>
                  <a:lnTo>
                    <a:pt x="2667000" y="0"/>
                  </a:lnTo>
                  <a:lnTo>
                    <a:pt x="2667000" y="609600"/>
                  </a:lnTo>
                  <a:lnTo>
                    <a:pt x="0" y="609600"/>
                  </a:lnTo>
                  <a:close/>
                </a:path>
              </a:pathLst>
            </a:custGeom>
            <a:solidFill>
              <a:srgbClr val="FF5A1F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2667000" cy="6286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89"/>
                </a:lnSpc>
              </a:pPr>
              <a:r>
                <a:rPr lang="en-US" b="true" sz="1350" spc="108">
                  <a:solidFill>
                    <a:srgbClr val="111111"/>
                  </a:solidFill>
                  <a:latin typeface="Space Mono Bold"/>
                  <a:ea typeface="Space Mono Bold"/>
                  <a:cs typeface="Space Mono Bold"/>
                  <a:sym typeface="Space Mono Bold"/>
                </a:rPr>
                <a:t>SECTION 03</a:t>
              </a:r>
            </a:p>
          </p:txBody>
        </p:sp>
      </p:grpSp>
      <p:sp>
        <p:nvSpPr>
          <p:cNvPr name="AutoShape 8" id="8"/>
          <p:cNvSpPr/>
          <p:nvPr/>
        </p:nvSpPr>
        <p:spPr>
          <a:xfrm>
            <a:off x="800100" y="1066800"/>
            <a:ext cx="16687800" cy="0"/>
          </a:xfrm>
          <a:prstGeom prst="line">
            <a:avLst/>
          </a:prstGeom>
          <a:ln cap="flat" w="38100">
            <a:solidFill>
              <a:srgbClr val="111111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9" id="9"/>
          <p:cNvGrpSpPr/>
          <p:nvPr/>
        </p:nvGrpSpPr>
        <p:grpSpPr>
          <a:xfrm rot="0">
            <a:off x="9334500" y="3524250"/>
            <a:ext cx="2857500" cy="1428750"/>
            <a:chOff x="0" y="0"/>
            <a:chExt cx="3810000" cy="19050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810000" cy="1905000"/>
            </a:xfrm>
            <a:custGeom>
              <a:avLst/>
              <a:gdLst/>
              <a:ahLst/>
              <a:cxnLst/>
              <a:rect r="r" b="b" t="t" l="l"/>
              <a:pathLst>
                <a:path h="1905000" w="3810000">
                  <a:moveTo>
                    <a:pt x="0" y="0"/>
                  </a:moveTo>
                  <a:lnTo>
                    <a:pt x="3810000" y="0"/>
                  </a:lnTo>
                  <a:lnTo>
                    <a:pt x="3810000" y="1905000"/>
                  </a:lnTo>
                  <a:lnTo>
                    <a:pt x="0" y="1905000"/>
                  </a:lnTo>
                  <a:close/>
                </a:path>
              </a:pathLst>
            </a:custGeom>
            <a:solidFill>
              <a:srgbClr val="FFD21F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19050"/>
              <a:ext cx="3810000" cy="1885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40"/>
                </a:lnSpc>
              </a:pPr>
              <a:r>
                <a:rPr lang="en-US" sz="2400" b="true">
                  <a:solidFill>
                    <a:srgbClr val="111111"/>
                  </a:solidFill>
                  <a:latin typeface="Space Mono Bold"/>
                  <a:ea typeface="Space Mono Bold"/>
                  <a:cs typeface="Space Mono Bold"/>
                  <a:sym typeface="Space Mono Bold"/>
                </a:rPr>
                <a:t>CLASSROOM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3239750" y="3524250"/>
            <a:ext cx="2857500" cy="1428750"/>
            <a:chOff x="0" y="0"/>
            <a:chExt cx="3810000" cy="19050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3810000" cy="1905000"/>
            </a:xfrm>
            <a:custGeom>
              <a:avLst/>
              <a:gdLst/>
              <a:ahLst/>
              <a:cxnLst/>
              <a:rect r="r" b="b" t="t" l="l"/>
              <a:pathLst>
                <a:path h="1905000" w="3810000">
                  <a:moveTo>
                    <a:pt x="0" y="0"/>
                  </a:moveTo>
                  <a:lnTo>
                    <a:pt x="3810000" y="0"/>
                  </a:lnTo>
                  <a:lnTo>
                    <a:pt x="3810000" y="1905000"/>
                  </a:lnTo>
                  <a:lnTo>
                    <a:pt x="0" y="1905000"/>
                  </a:lnTo>
                  <a:close/>
                </a:path>
              </a:pathLst>
            </a:custGeom>
            <a:solidFill>
              <a:srgbClr val="1261FF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19050"/>
              <a:ext cx="3810000" cy="1885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40"/>
                </a:lnSpc>
              </a:pPr>
              <a:r>
                <a:rPr lang="en-US" sz="2400" b="true">
                  <a:solidFill>
                    <a:srgbClr val="FFFDF7"/>
                  </a:solidFill>
                  <a:latin typeface="Space Mono Bold"/>
                  <a:ea typeface="Space Mono Bold"/>
                  <a:cs typeface="Space Mono Bold"/>
                  <a:sym typeface="Space Mono Bold"/>
                </a:rPr>
                <a:t>INDUSTRY</a:t>
              </a:r>
            </a:p>
          </p:txBody>
        </p:sp>
      </p:grpSp>
      <p:sp>
        <p:nvSpPr>
          <p:cNvPr name="AutoShape 15" id="15"/>
          <p:cNvSpPr/>
          <p:nvPr/>
        </p:nvSpPr>
        <p:spPr>
          <a:xfrm>
            <a:off x="12192000" y="4238625"/>
            <a:ext cx="1047750" cy="0"/>
          </a:xfrm>
          <a:prstGeom prst="line">
            <a:avLst/>
          </a:prstGeom>
          <a:ln cap="flat" w="76200">
            <a:solidFill>
              <a:srgbClr val="111111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Freeform 16" id="16"/>
          <p:cNvSpPr/>
          <p:nvPr/>
        </p:nvSpPr>
        <p:spPr>
          <a:xfrm flipH="false" flipV="false" rot="0">
            <a:off x="942975" y="5029200"/>
            <a:ext cx="5127045" cy="4743450"/>
          </a:xfrm>
          <a:custGeom>
            <a:avLst/>
            <a:gdLst/>
            <a:ahLst/>
            <a:cxnLst/>
            <a:rect r="r" b="b" t="t" l="l"/>
            <a:pathLst>
              <a:path h="4743450" w="5127045">
                <a:moveTo>
                  <a:pt x="0" y="0"/>
                </a:moveTo>
                <a:lnTo>
                  <a:pt x="5127045" y="0"/>
                </a:lnTo>
                <a:lnTo>
                  <a:pt x="5127045" y="4743450"/>
                </a:lnTo>
                <a:lnTo>
                  <a:pt x="0" y="47434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0783" r="-24218" b="-48234"/>
            </a:stretch>
          </a:blipFill>
          <a:ln w="123825" cap="sq">
            <a:solidFill>
              <a:srgbClr val="000000"/>
            </a:solidFill>
            <a:prstDash val="solid"/>
            <a:miter/>
          </a:ln>
        </p:spPr>
      </p:sp>
      <p:sp>
        <p:nvSpPr>
          <p:cNvPr name="TextBox 17" id="17"/>
          <p:cNvSpPr txBox="true"/>
          <p:nvPr/>
        </p:nvSpPr>
        <p:spPr>
          <a:xfrm rot="0">
            <a:off x="3143250" y="457200"/>
            <a:ext cx="114300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spc="89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INTRODUCTION TO SIWES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6059150" y="9620250"/>
            <a:ext cx="142875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100"/>
              </a:lnSpc>
            </a:pPr>
            <a:r>
              <a:rPr lang="en-US" b="true" sz="1500" spc="89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03 / 17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800100" y="1743075"/>
            <a:ext cx="7239000" cy="23340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27"/>
              </a:lnSpc>
            </a:pPr>
            <a:r>
              <a:rPr lang="en-US" sz="615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THE BRIDGE</a:t>
            </a:r>
          </a:p>
          <a:p>
            <a:pPr algn="l">
              <a:lnSpc>
                <a:spcPts val="6027"/>
              </a:lnSpc>
            </a:pPr>
            <a:r>
              <a:rPr lang="en-US" sz="615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FROM THEORY</a:t>
            </a:r>
          </a:p>
          <a:p>
            <a:pPr algn="l">
              <a:lnSpc>
                <a:spcPts val="6027"/>
              </a:lnSpc>
            </a:pPr>
            <a:r>
              <a:rPr lang="en-US" sz="615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TO PRACTICE.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942975" y="4038981"/>
            <a:ext cx="6953250" cy="702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35"/>
              </a:lnSpc>
            </a:pPr>
            <a:r>
              <a:rPr lang="en-US" sz="2100">
                <a:solidFill>
                  <a:srgbClr val="111111"/>
                </a:solidFill>
                <a:latin typeface="Barlow"/>
                <a:ea typeface="Barlow"/>
                <a:cs typeface="Barlow"/>
                <a:sym typeface="Barlow"/>
              </a:rPr>
              <a:t>SIWES is an industrial training programme designed to place engineering knowledge inside real working systems.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9334500" y="6210300"/>
            <a:ext cx="6762750" cy="3038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392"/>
              </a:lnSpc>
            </a:pPr>
            <a:r>
              <a:rPr lang="en-US" sz="2175" b="true">
                <a:solidFill>
                  <a:srgbClr val="FF5A1F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SKILL DEVELOPMENT  /  INDUSTRY EXPOSURE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9334500" y="7010400"/>
            <a:ext cx="6762750" cy="350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35"/>
              </a:lnSpc>
            </a:pPr>
            <a:r>
              <a:rPr lang="en-US" sz="2100">
                <a:solidFill>
                  <a:srgbClr val="111111"/>
                </a:solidFill>
                <a:latin typeface="Barlow"/>
                <a:ea typeface="Barlow"/>
                <a:cs typeface="Barlow"/>
                <a:sym typeface="Barlow"/>
              </a:rPr>
              <a:t>Observe → build → test → improve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71450"/>
            <a:chOff x="0" y="0"/>
            <a:chExt cx="24384000" cy="2286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228600"/>
            </a:xfrm>
            <a:custGeom>
              <a:avLst/>
              <a:gdLst/>
              <a:ahLst/>
              <a:cxnLst/>
              <a:rect r="r" b="b" t="t" l="l"/>
              <a:pathLst>
                <a:path h="2286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228600"/>
                  </a:lnTo>
                  <a:lnTo>
                    <a:pt x="0" y="228600"/>
                  </a:lnTo>
                  <a:close/>
                </a:path>
              </a:pathLst>
            </a:custGeom>
            <a:solidFill>
              <a:srgbClr val="111111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4384000" cy="266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00100" y="400050"/>
            <a:ext cx="2000250" cy="457200"/>
            <a:chOff x="0" y="0"/>
            <a:chExt cx="2667000" cy="6096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667000" cy="609600"/>
            </a:xfrm>
            <a:custGeom>
              <a:avLst/>
              <a:gdLst/>
              <a:ahLst/>
              <a:cxnLst/>
              <a:rect r="r" b="b" t="t" l="l"/>
              <a:pathLst>
                <a:path h="609600" w="2667000">
                  <a:moveTo>
                    <a:pt x="0" y="0"/>
                  </a:moveTo>
                  <a:lnTo>
                    <a:pt x="2667000" y="0"/>
                  </a:lnTo>
                  <a:lnTo>
                    <a:pt x="2667000" y="609600"/>
                  </a:lnTo>
                  <a:lnTo>
                    <a:pt x="0" y="609600"/>
                  </a:lnTo>
                  <a:close/>
                </a:path>
              </a:pathLst>
            </a:custGeom>
            <a:solidFill>
              <a:srgbClr val="FF5A1F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2667000" cy="6286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89"/>
                </a:lnSpc>
              </a:pPr>
              <a:r>
                <a:rPr lang="en-US" b="true" sz="1350" spc="108">
                  <a:solidFill>
                    <a:srgbClr val="111111"/>
                  </a:solidFill>
                  <a:latin typeface="Space Mono Bold"/>
                  <a:ea typeface="Space Mono Bold"/>
                  <a:cs typeface="Space Mono Bold"/>
                  <a:sym typeface="Space Mono Bold"/>
                </a:rPr>
                <a:t>SECTION 04</a:t>
              </a:r>
            </a:p>
          </p:txBody>
        </p:sp>
      </p:grpSp>
      <p:sp>
        <p:nvSpPr>
          <p:cNvPr name="AutoShape 8" id="8"/>
          <p:cNvSpPr/>
          <p:nvPr/>
        </p:nvSpPr>
        <p:spPr>
          <a:xfrm>
            <a:off x="800100" y="1066800"/>
            <a:ext cx="16687800" cy="0"/>
          </a:xfrm>
          <a:prstGeom prst="line">
            <a:avLst/>
          </a:prstGeom>
          <a:ln cap="flat" w="38100">
            <a:solidFill>
              <a:srgbClr val="111111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9" id="9"/>
          <p:cNvGrpSpPr/>
          <p:nvPr/>
        </p:nvGrpSpPr>
        <p:grpSpPr>
          <a:xfrm rot="0">
            <a:off x="8858250" y="1809750"/>
            <a:ext cx="8096250" cy="1809750"/>
            <a:chOff x="0" y="0"/>
            <a:chExt cx="10795000" cy="24130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795000" cy="2413000"/>
            </a:xfrm>
            <a:custGeom>
              <a:avLst/>
              <a:gdLst/>
              <a:ahLst/>
              <a:cxnLst/>
              <a:rect r="r" b="b" t="t" l="l"/>
              <a:pathLst>
                <a:path h="2413000" w="10795000">
                  <a:moveTo>
                    <a:pt x="0" y="0"/>
                  </a:moveTo>
                  <a:lnTo>
                    <a:pt x="10795000" y="0"/>
                  </a:lnTo>
                  <a:lnTo>
                    <a:pt x="10795000" y="2413000"/>
                  </a:lnTo>
                  <a:lnTo>
                    <a:pt x="0" y="2413000"/>
                  </a:lnTo>
                  <a:close/>
                </a:path>
              </a:pathLst>
            </a:custGeom>
            <a:solidFill>
              <a:srgbClr val="FF5A1F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10795000" cy="2451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8858250" y="4143375"/>
            <a:ext cx="8096250" cy="1809750"/>
            <a:chOff x="0" y="0"/>
            <a:chExt cx="10795000" cy="24130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0795000" cy="2413000"/>
            </a:xfrm>
            <a:custGeom>
              <a:avLst/>
              <a:gdLst/>
              <a:ahLst/>
              <a:cxnLst/>
              <a:rect r="r" b="b" t="t" l="l"/>
              <a:pathLst>
                <a:path h="2413000" w="10795000">
                  <a:moveTo>
                    <a:pt x="0" y="0"/>
                  </a:moveTo>
                  <a:lnTo>
                    <a:pt x="10795000" y="0"/>
                  </a:lnTo>
                  <a:lnTo>
                    <a:pt x="10795000" y="2413000"/>
                  </a:lnTo>
                  <a:lnTo>
                    <a:pt x="0" y="2413000"/>
                  </a:lnTo>
                  <a:close/>
                </a:path>
              </a:pathLst>
            </a:custGeom>
            <a:solidFill>
              <a:srgbClr val="FFD21F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10795000" cy="2451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8858250" y="6477000"/>
            <a:ext cx="8096250" cy="1809750"/>
            <a:chOff x="0" y="0"/>
            <a:chExt cx="10795000" cy="24130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0795000" cy="2413000"/>
            </a:xfrm>
            <a:custGeom>
              <a:avLst/>
              <a:gdLst/>
              <a:ahLst/>
              <a:cxnLst/>
              <a:rect r="r" b="b" t="t" l="l"/>
              <a:pathLst>
                <a:path h="2413000" w="10795000">
                  <a:moveTo>
                    <a:pt x="0" y="0"/>
                  </a:moveTo>
                  <a:lnTo>
                    <a:pt x="10795000" y="0"/>
                  </a:lnTo>
                  <a:lnTo>
                    <a:pt x="10795000" y="2413000"/>
                  </a:lnTo>
                  <a:lnTo>
                    <a:pt x="0" y="2413000"/>
                  </a:lnTo>
                  <a:close/>
                </a:path>
              </a:pathLst>
            </a:custGeom>
            <a:solidFill>
              <a:srgbClr val="1261FF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10795000" cy="2451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sp>
        <p:nvSpPr>
          <p:cNvPr name="Freeform 18" id="18"/>
          <p:cNvSpPr/>
          <p:nvPr/>
        </p:nvSpPr>
        <p:spPr>
          <a:xfrm flipH="false" flipV="false" rot="0">
            <a:off x="800100" y="4850840"/>
            <a:ext cx="6271906" cy="4703929"/>
          </a:xfrm>
          <a:custGeom>
            <a:avLst/>
            <a:gdLst/>
            <a:ahLst/>
            <a:cxnLst/>
            <a:rect r="r" b="b" t="t" l="l"/>
            <a:pathLst>
              <a:path h="4703929" w="6271906">
                <a:moveTo>
                  <a:pt x="0" y="0"/>
                </a:moveTo>
                <a:lnTo>
                  <a:pt x="6271906" y="0"/>
                </a:lnTo>
                <a:lnTo>
                  <a:pt x="6271906" y="4703930"/>
                </a:lnTo>
                <a:lnTo>
                  <a:pt x="0" y="47039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  <a:ln w="123825" cap="sq">
            <a:solidFill>
              <a:srgbClr val="000000"/>
            </a:solidFill>
            <a:prstDash val="solid"/>
            <a:miter/>
          </a:ln>
        </p:spPr>
      </p:sp>
      <p:sp>
        <p:nvSpPr>
          <p:cNvPr name="TextBox 19" id="19"/>
          <p:cNvSpPr txBox="true"/>
          <p:nvPr/>
        </p:nvSpPr>
        <p:spPr>
          <a:xfrm rot="0">
            <a:off x="3143250" y="457200"/>
            <a:ext cx="114300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spc="89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ORGANIZATION OVERVIEW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6059150" y="9620250"/>
            <a:ext cx="142875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100"/>
              </a:lnSpc>
            </a:pPr>
            <a:r>
              <a:rPr lang="en-US" b="true" sz="1500" spc="89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04 / 17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800100" y="1743075"/>
            <a:ext cx="7239000" cy="14874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33"/>
              </a:lnSpc>
            </a:pPr>
            <a:r>
              <a:rPr lang="en-US" sz="585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WHERE SYSTEMS</a:t>
            </a:r>
          </a:p>
          <a:p>
            <a:pPr algn="l">
              <a:lnSpc>
                <a:spcPts val="5733"/>
              </a:lnSpc>
            </a:pPr>
            <a:r>
              <a:rPr lang="en-US" sz="585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MEET ENERGY.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800100" y="3772853"/>
            <a:ext cx="6858000" cy="702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35"/>
              </a:lnSpc>
            </a:pPr>
            <a:r>
              <a:rPr lang="en-US" sz="2100">
                <a:solidFill>
                  <a:srgbClr val="111111"/>
                </a:solidFill>
                <a:latin typeface="Barlow"/>
                <a:ea typeface="Barlow"/>
                <a:cs typeface="Barlow"/>
                <a:sym typeface="Barlow"/>
              </a:rPr>
              <a:t>The training organization operates at the intersection of electronics, renewable energy and software delivery.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9144000" y="2133600"/>
            <a:ext cx="857250" cy="622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50"/>
              </a:lnSpc>
            </a:pPr>
            <a:r>
              <a:rPr lang="en-US" sz="465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01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0287000" y="2190750"/>
            <a:ext cx="6191250" cy="344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40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SOFTWARE ENGINEERING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0287000" y="2724150"/>
            <a:ext cx="6191250" cy="350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35"/>
              </a:lnSpc>
            </a:pPr>
            <a:r>
              <a:rPr lang="en-US" sz="2100">
                <a:solidFill>
                  <a:srgbClr val="111111"/>
                </a:solidFill>
                <a:latin typeface="Barlow"/>
                <a:ea typeface="Barlow"/>
                <a:cs typeface="Barlow"/>
                <a:sym typeface="Barlow"/>
              </a:rPr>
              <a:t>Firmware + connected devices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9144000" y="4467225"/>
            <a:ext cx="857250" cy="622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50"/>
              </a:lnSpc>
            </a:pPr>
            <a:r>
              <a:rPr lang="en-US" sz="465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02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0287000" y="4524375"/>
            <a:ext cx="6191250" cy="344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40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SOLAR INVERTER INSTALLATION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0287000" y="5057775"/>
            <a:ext cx="6191250" cy="350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35"/>
              </a:lnSpc>
            </a:pPr>
            <a:r>
              <a:rPr lang="en-US" sz="2100">
                <a:solidFill>
                  <a:srgbClr val="111111"/>
                </a:solidFill>
                <a:latin typeface="Barlow"/>
                <a:ea typeface="Barlow"/>
                <a:cs typeface="Barlow"/>
                <a:sym typeface="Barlow"/>
              </a:rPr>
              <a:t>Solar design + integration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9144000" y="6800850"/>
            <a:ext cx="857250" cy="6229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50"/>
              </a:lnSpc>
            </a:pPr>
            <a:r>
              <a:rPr lang="en-US" sz="465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03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0287000" y="6858000"/>
            <a:ext cx="6191250" cy="344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400" b="true">
                <a:solidFill>
                  <a:srgbClr val="FFFDF7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SYSTEM INTEGRATION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0287000" y="7391400"/>
            <a:ext cx="6191250" cy="350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35"/>
              </a:lnSpc>
            </a:pPr>
            <a:r>
              <a:rPr lang="en-US" sz="2100">
                <a:solidFill>
                  <a:srgbClr val="FFFDF7"/>
                </a:solidFill>
                <a:latin typeface="Barlow"/>
                <a:ea typeface="Barlow"/>
                <a:cs typeface="Barlow"/>
                <a:sym typeface="Barlow"/>
              </a:rPr>
              <a:t>Software ↔ hardware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>
  <p:cSld>
    <p:bg>
      <p:bgPr>
        <a:solidFill>
          <a:srgbClr val="F4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>
            <a:off x="762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>
            <a:off x="1524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" id="5"/>
          <p:cNvSpPr/>
          <p:nvPr/>
        </p:nvSpPr>
        <p:spPr>
          <a:xfrm>
            <a:off x="2286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>
            <a:off x="3048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>
            <a:off x="3810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8" id="8"/>
          <p:cNvSpPr/>
          <p:nvPr/>
        </p:nvSpPr>
        <p:spPr>
          <a:xfrm>
            <a:off x="4572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9" id="9"/>
          <p:cNvSpPr/>
          <p:nvPr/>
        </p:nvSpPr>
        <p:spPr>
          <a:xfrm>
            <a:off x="5334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0" id="10"/>
          <p:cNvSpPr/>
          <p:nvPr/>
        </p:nvSpPr>
        <p:spPr>
          <a:xfrm>
            <a:off x="6096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1" id="11"/>
          <p:cNvSpPr/>
          <p:nvPr/>
        </p:nvSpPr>
        <p:spPr>
          <a:xfrm>
            <a:off x="6858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2" id="12"/>
          <p:cNvSpPr/>
          <p:nvPr/>
        </p:nvSpPr>
        <p:spPr>
          <a:xfrm>
            <a:off x="7620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3" id="13"/>
          <p:cNvSpPr/>
          <p:nvPr/>
        </p:nvSpPr>
        <p:spPr>
          <a:xfrm>
            <a:off x="8382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4" id="14"/>
          <p:cNvSpPr/>
          <p:nvPr/>
        </p:nvSpPr>
        <p:spPr>
          <a:xfrm>
            <a:off x="9144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5" id="15"/>
          <p:cNvSpPr/>
          <p:nvPr/>
        </p:nvSpPr>
        <p:spPr>
          <a:xfrm>
            <a:off x="9906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6" id="16"/>
          <p:cNvSpPr/>
          <p:nvPr/>
        </p:nvSpPr>
        <p:spPr>
          <a:xfrm>
            <a:off x="10668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7" id="17"/>
          <p:cNvSpPr/>
          <p:nvPr/>
        </p:nvSpPr>
        <p:spPr>
          <a:xfrm>
            <a:off x="11430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8" id="18"/>
          <p:cNvSpPr/>
          <p:nvPr/>
        </p:nvSpPr>
        <p:spPr>
          <a:xfrm>
            <a:off x="12192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9" id="19"/>
          <p:cNvSpPr/>
          <p:nvPr/>
        </p:nvSpPr>
        <p:spPr>
          <a:xfrm>
            <a:off x="12954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0" id="20"/>
          <p:cNvSpPr/>
          <p:nvPr/>
        </p:nvSpPr>
        <p:spPr>
          <a:xfrm>
            <a:off x="13716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1" id="21"/>
          <p:cNvSpPr/>
          <p:nvPr/>
        </p:nvSpPr>
        <p:spPr>
          <a:xfrm>
            <a:off x="14478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2" id="22"/>
          <p:cNvSpPr/>
          <p:nvPr/>
        </p:nvSpPr>
        <p:spPr>
          <a:xfrm>
            <a:off x="15240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3" id="23"/>
          <p:cNvSpPr/>
          <p:nvPr/>
        </p:nvSpPr>
        <p:spPr>
          <a:xfrm>
            <a:off x="16002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4" id="24"/>
          <p:cNvSpPr/>
          <p:nvPr/>
        </p:nvSpPr>
        <p:spPr>
          <a:xfrm>
            <a:off x="16764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5" id="25"/>
          <p:cNvSpPr/>
          <p:nvPr/>
        </p:nvSpPr>
        <p:spPr>
          <a:xfrm>
            <a:off x="17526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6" id="26"/>
          <p:cNvSpPr/>
          <p:nvPr/>
        </p:nvSpPr>
        <p:spPr>
          <a:xfrm>
            <a:off x="18288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7" id="27"/>
          <p:cNvSpPr/>
          <p:nvPr/>
        </p:nvSpPr>
        <p:spPr>
          <a:xfrm>
            <a:off x="0" y="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8" id="28"/>
          <p:cNvSpPr/>
          <p:nvPr/>
        </p:nvSpPr>
        <p:spPr>
          <a:xfrm>
            <a:off x="0" y="762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9" id="29"/>
          <p:cNvSpPr/>
          <p:nvPr/>
        </p:nvSpPr>
        <p:spPr>
          <a:xfrm>
            <a:off x="0" y="1524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0" id="30"/>
          <p:cNvSpPr/>
          <p:nvPr/>
        </p:nvSpPr>
        <p:spPr>
          <a:xfrm>
            <a:off x="0" y="2286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1" id="31"/>
          <p:cNvSpPr/>
          <p:nvPr/>
        </p:nvSpPr>
        <p:spPr>
          <a:xfrm>
            <a:off x="0" y="3048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2" id="32"/>
          <p:cNvSpPr/>
          <p:nvPr/>
        </p:nvSpPr>
        <p:spPr>
          <a:xfrm>
            <a:off x="0" y="3810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3" id="33"/>
          <p:cNvSpPr/>
          <p:nvPr/>
        </p:nvSpPr>
        <p:spPr>
          <a:xfrm>
            <a:off x="0" y="4572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4" id="34"/>
          <p:cNvSpPr/>
          <p:nvPr/>
        </p:nvSpPr>
        <p:spPr>
          <a:xfrm>
            <a:off x="0" y="5334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5" id="35"/>
          <p:cNvSpPr/>
          <p:nvPr/>
        </p:nvSpPr>
        <p:spPr>
          <a:xfrm>
            <a:off x="0" y="6096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6" id="36"/>
          <p:cNvSpPr/>
          <p:nvPr/>
        </p:nvSpPr>
        <p:spPr>
          <a:xfrm>
            <a:off x="0" y="6858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7" id="37"/>
          <p:cNvSpPr/>
          <p:nvPr/>
        </p:nvSpPr>
        <p:spPr>
          <a:xfrm>
            <a:off x="0" y="7620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8" id="38"/>
          <p:cNvSpPr/>
          <p:nvPr/>
        </p:nvSpPr>
        <p:spPr>
          <a:xfrm>
            <a:off x="0" y="8382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9" id="39"/>
          <p:cNvSpPr/>
          <p:nvPr/>
        </p:nvSpPr>
        <p:spPr>
          <a:xfrm>
            <a:off x="0" y="9144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0" id="40"/>
          <p:cNvSpPr/>
          <p:nvPr/>
        </p:nvSpPr>
        <p:spPr>
          <a:xfrm>
            <a:off x="0" y="9906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1" id="41"/>
          <p:cNvGrpSpPr/>
          <p:nvPr/>
        </p:nvGrpSpPr>
        <p:grpSpPr>
          <a:xfrm rot="0">
            <a:off x="0" y="0"/>
            <a:ext cx="18288000" cy="171450"/>
            <a:chOff x="0" y="0"/>
            <a:chExt cx="24384000" cy="22860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24384000" cy="228600"/>
            </a:xfrm>
            <a:custGeom>
              <a:avLst/>
              <a:gdLst/>
              <a:ahLst/>
              <a:cxnLst/>
              <a:rect r="r" b="b" t="t" l="l"/>
              <a:pathLst>
                <a:path h="2286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228600"/>
                  </a:lnTo>
                  <a:lnTo>
                    <a:pt x="0" y="228600"/>
                  </a:lnTo>
                  <a:close/>
                </a:path>
              </a:pathLst>
            </a:custGeom>
            <a:solidFill>
              <a:srgbClr val="111111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43" id="43"/>
            <p:cNvSpPr txBox="true"/>
            <p:nvPr/>
          </p:nvSpPr>
          <p:spPr>
            <a:xfrm>
              <a:off x="0" y="-38100"/>
              <a:ext cx="24384000" cy="266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44" id="44"/>
          <p:cNvGrpSpPr/>
          <p:nvPr/>
        </p:nvGrpSpPr>
        <p:grpSpPr>
          <a:xfrm rot="0">
            <a:off x="800100" y="400050"/>
            <a:ext cx="2000250" cy="457200"/>
            <a:chOff x="0" y="0"/>
            <a:chExt cx="2667000" cy="609600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2667000" cy="609600"/>
            </a:xfrm>
            <a:custGeom>
              <a:avLst/>
              <a:gdLst/>
              <a:ahLst/>
              <a:cxnLst/>
              <a:rect r="r" b="b" t="t" l="l"/>
              <a:pathLst>
                <a:path h="609600" w="2667000">
                  <a:moveTo>
                    <a:pt x="0" y="0"/>
                  </a:moveTo>
                  <a:lnTo>
                    <a:pt x="2667000" y="0"/>
                  </a:lnTo>
                  <a:lnTo>
                    <a:pt x="2667000" y="609600"/>
                  </a:lnTo>
                  <a:lnTo>
                    <a:pt x="0" y="609600"/>
                  </a:lnTo>
                  <a:close/>
                </a:path>
              </a:pathLst>
            </a:custGeom>
            <a:solidFill>
              <a:srgbClr val="FF5A1F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46" id="46"/>
            <p:cNvSpPr txBox="true"/>
            <p:nvPr/>
          </p:nvSpPr>
          <p:spPr>
            <a:xfrm>
              <a:off x="0" y="-19050"/>
              <a:ext cx="2667000" cy="6286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89"/>
                </a:lnSpc>
              </a:pPr>
              <a:r>
                <a:rPr lang="en-US" b="true" sz="1350" spc="108">
                  <a:solidFill>
                    <a:srgbClr val="111111"/>
                  </a:solidFill>
                  <a:latin typeface="Space Mono Bold"/>
                  <a:ea typeface="Space Mono Bold"/>
                  <a:cs typeface="Space Mono Bold"/>
                  <a:sym typeface="Space Mono Bold"/>
                </a:rPr>
                <a:t>SECTION 05</a:t>
              </a:r>
            </a:p>
          </p:txBody>
        </p:sp>
      </p:grpSp>
      <p:sp>
        <p:nvSpPr>
          <p:cNvPr name="AutoShape 47" id="47"/>
          <p:cNvSpPr/>
          <p:nvPr/>
        </p:nvSpPr>
        <p:spPr>
          <a:xfrm>
            <a:off x="800100" y="1066800"/>
            <a:ext cx="16687800" cy="0"/>
          </a:xfrm>
          <a:prstGeom prst="line">
            <a:avLst/>
          </a:prstGeom>
          <a:ln cap="flat" w="38100">
            <a:solidFill>
              <a:srgbClr val="111111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48" id="48"/>
          <p:cNvSpPr txBox="true"/>
          <p:nvPr/>
        </p:nvSpPr>
        <p:spPr>
          <a:xfrm rot="0">
            <a:off x="3143250" y="457200"/>
            <a:ext cx="114300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spc="89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SCOPE OF TRAINING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16059150" y="9620250"/>
            <a:ext cx="142875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100"/>
              </a:lnSpc>
            </a:pPr>
            <a:r>
              <a:rPr lang="en-US" b="true" sz="1500" spc="89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05 / 17</a:t>
            </a:r>
          </a:p>
        </p:txBody>
      </p:sp>
      <p:grpSp>
        <p:nvGrpSpPr>
          <p:cNvPr name="Group 50" id="50"/>
          <p:cNvGrpSpPr/>
          <p:nvPr/>
        </p:nvGrpSpPr>
        <p:grpSpPr>
          <a:xfrm rot="0">
            <a:off x="800100" y="1809750"/>
            <a:ext cx="7734300" cy="3162300"/>
            <a:chOff x="0" y="0"/>
            <a:chExt cx="10312400" cy="4216400"/>
          </a:xfrm>
        </p:grpSpPr>
        <p:grpSp>
          <p:nvGrpSpPr>
            <p:cNvPr name="Group 51" id="51"/>
            <p:cNvGrpSpPr/>
            <p:nvPr/>
          </p:nvGrpSpPr>
          <p:grpSpPr>
            <a:xfrm rot="0">
              <a:off x="152400" y="152400"/>
              <a:ext cx="10160000" cy="4064000"/>
              <a:chOff x="0" y="0"/>
              <a:chExt cx="10160000" cy="4064000"/>
            </a:xfrm>
          </p:grpSpPr>
          <p:sp>
            <p:nvSpPr>
              <p:cNvPr name="Freeform 52" id="52"/>
              <p:cNvSpPr/>
              <p:nvPr/>
            </p:nvSpPr>
            <p:spPr>
              <a:xfrm flipH="false" flipV="false" rot="0">
                <a:off x="0" y="0"/>
                <a:ext cx="10160000" cy="4064000"/>
              </a:xfrm>
              <a:custGeom>
                <a:avLst/>
                <a:gdLst/>
                <a:ahLst/>
                <a:cxnLst/>
                <a:rect r="r" b="b" t="t" l="l"/>
                <a:pathLst>
                  <a:path h="4064000" w="10160000">
                    <a:moveTo>
                      <a:pt x="0" y="0"/>
                    </a:moveTo>
                    <a:lnTo>
                      <a:pt x="10160000" y="0"/>
                    </a:lnTo>
                    <a:lnTo>
                      <a:pt x="10160000" y="4064000"/>
                    </a:lnTo>
                    <a:lnTo>
                      <a:pt x="0" y="4064000"/>
                    </a:lnTo>
                    <a:close/>
                  </a:path>
                </a:pathLst>
              </a:custGeom>
              <a:solidFill>
                <a:srgbClr val="111111"/>
              </a:solidFill>
              <a:ln w="38100" cap="sq">
                <a:solidFill>
                  <a:srgbClr val="111111"/>
                </a:solidFill>
                <a:prstDash val="solid"/>
                <a:miter/>
              </a:ln>
            </p:spPr>
          </p:sp>
          <p:sp>
            <p:nvSpPr>
              <p:cNvPr name="TextBox 53" id="53"/>
              <p:cNvSpPr txBox="true"/>
              <p:nvPr/>
            </p:nvSpPr>
            <p:spPr>
              <a:xfrm>
                <a:off x="0" y="-38100"/>
                <a:ext cx="10160000" cy="41021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l">
                  <a:lnSpc>
                    <a:spcPts val="1679"/>
                  </a:lnSpc>
                </a:pPr>
              </a:p>
            </p:txBody>
          </p:sp>
        </p:grpSp>
        <p:grpSp>
          <p:nvGrpSpPr>
            <p:cNvPr name="Group 54" id="54"/>
            <p:cNvGrpSpPr/>
            <p:nvPr/>
          </p:nvGrpSpPr>
          <p:grpSpPr>
            <a:xfrm rot="0">
              <a:off x="0" y="0"/>
              <a:ext cx="10160000" cy="4064000"/>
              <a:chOff x="0" y="0"/>
              <a:chExt cx="10160000" cy="4064000"/>
            </a:xfrm>
          </p:grpSpPr>
          <p:sp>
            <p:nvSpPr>
              <p:cNvPr name="Freeform 55" id="55"/>
              <p:cNvSpPr/>
              <p:nvPr/>
            </p:nvSpPr>
            <p:spPr>
              <a:xfrm flipH="false" flipV="false" rot="0">
                <a:off x="0" y="0"/>
                <a:ext cx="10160000" cy="4064000"/>
              </a:xfrm>
              <a:custGeom>
                <a:avLst/>
                <a:gdLst/>
                <a:ahLst/>
                <a:cxnLst/>
                <a:rect r="r" b="b" t="t" l="l"/>
                <a:pathLst>
                  <a:path h="4064000" w="10160000">
                    <a:moveTo>
                      <a:pt x="0" y="0"/>
                    </a:moveTo>
                    <a:lnTo>
                      <a:pt x="10160000" y="0"/>
                    </a:lnTo>
                    <a:lnTo>
                      <a:pt x="10160000" y="4064000"/>
                    </a:lnTo>
                    <a:lnTo>
                      <a:pt x="0" y="4064000"/>
                    </a:lnTo>
                    <a:close/>
                  </a:path>
                </a:pathLst>
              </a:custGeom>
              <a:solidFill>
                <a:srgbClr val="FF5A1F"/>
              </a:solidFill>
              <a:ln w="38100" cap="sq">
                <a:solidFill>
                  <a:srgbClr val="111111"/>
                </a:solidFill>
                <a:prstDash val="solid"/>
                <a:miter/>
              </a:ln>
            </p:spPr>
          </p:sp>
          <p:sp>
            <p:nvSpPr>
              <p:cNvPr name="TextBox 56" id="56"/>
              <p:cNvSpPr txBox="true"/>
              <p:nvPr/>
            </p:nvSpPr>
            <p:spPr>
              <a:xfrm>
                <a:off x="0" y="-38100"/>
                <a:ext cx="10160000" cy="41021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l">
                  <a:lnSpc>
                    <a:spcPts val="1679"/>
                  </a:lnSpc>
                </a:pPr>
              </a:p>
            </p:txBody>
          </p:sp>
        </p:grpSp>
      </p:grpSp>
      <p:grpSp>
        <p:nvGrpSpPr>
          <p:cNvPr name="Group 57" id="57"/>
          <p:cNvGrpSpPr/>
          <p:nvPr/>
        </p:nvGrpSpPr>
        <p:grpSpPr>
          <a:xfrm rot="0">
            <a:off x="9182100" y="1809750"/>
            <a:ext cx="7734300" cy="3162300"/>
            <a:chOff x="0" y="0"/>
            <a:chExt cx="10312400" cy="4216400"/>
          </a:xfrm>
        </p:grpSpPr>
        <p:grpSp>
          <p:nvGrpSpPr>
            <p:cNvPr name="Group 58" id="58"/>
            <p:cNvGrpSpPr/>
            <p:nvPr/>
          </p:nvGrpSpPr>
          <p:grpSpPr>
            <a:xfrm rot="0">
              <a:off x="152400" y="152400"/>
              <a:ext cx="10160000" cy="4064000"/>
              <a:chOff x="0" y="0"/>
              <a:chExt cx="10160000" cy="4064000"/>
            </a:xfrm>
          </p:grpSpPr>
          <p:sp>
            <p:nvSpPr>
              <p:cNvPr name="Freeform 59" id="59"/>
              <p:cNvSpPr/>
              <p:nvPr/>
            </p:nvSpPr>
            <p:spPr>
              <a:xfrm flipH="false" flipV="false" rot="0">
                <a:off x="0" y="0"/>
                <a:ext cx="10160000" cy="4064000"/>
              </a:xfrm>
              <a:custGeom>
                <a:avLst/>
                <a:gdLst/>
                <a:ahLst/>
                <a:cxnLst/>
                <a:rect r="r" b="b" t="t" l="l"/>
                <a:pathLst>
                  <a:path h="4064000" w="10160000">
                    <a:moveTo>
                      <a:pt x="0" y="0"/>
                    </a:moveTo>
                    <a:lnTo>
                      <a:pt x="10160000" y="0"/>
                    </a:lnTo>
                    <a:lnTo>
                      <a:pt x="10160000" y="4064000"/>
                    </a:lnTo>
                    <a:lnTo>
                      <a:pt x="0" y="4064000"/>
                    </a:lnTo>
                    <a:close/>
                  </a:path>
                </a:pathLst>
              </a:custGeom>
              <a:solidFill>
                <a:srgbClr val="111111"/>
              </a:solidFill>
              <a:ln w="38100" cap="sq">
                <a:solidFill>
                  <a:srgbClr val="111111"/>
                </a:solidFill>
                <a:prstDash val="solid"/>
                <a:miter/>
              </a:ln>
            </p:spPr>
          </p:sp>
          <p:sp>
            <p:nvSpPr>
              <p:cNvPr name="TextBox 60" id="60"/>
              <p:cNvSpPr txBox="true"/>
              <p:nvPr/>
            </p:nvSpPr>
            <p:spPr>
              <a:xfrm>
                <a:off x="0" y="-38100"/>
                <a:ext cx="10160000" cy="41021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l">
                  <a:lnSpc>
                    <a:spcPts val="1679"/>
                  </a:lnSpc>
                </a:pPr>
              </a:p>
            </p:txBody>
          </p:sp>
        </p:grpSp>
        <p:grpSp>
          <p:nvGrpSpPr>
            <p:cNvPr name="Group 61" id="61"/>
            <p:cNvGrpSpPr/>
            <p:nvPr/>
          </p:nvGrpSpPr>
          <p:grpSpPr>
            <a:xfrm rot="0">
              <a:off x="0" y="0"/>
              <a:ext cx="10160000" cy="4064000"/>
              <a:chOff x="0" y="0"/>
              <a:chExt cx="10160000" cy="4064000"/>
            </a:xfrm>
          </p:grpSpPr>
          <p:sp>
            <p:nvSpPr>
              <p:cNvPr name="Freeform 62" id="62"/>
              <p:cNvSpPr/>
              <p:nvPr/>
            </p:nvSpPr>
            <p:spPr>
              <a:xfrm flipH="false" flipV="false" rot="0">
                <a:off x="0" y="0"/>
                <a:ext cx="10160000" cy="4064000"/>
              </a:xfrm>
              <a:custGeom>
                <a:avLst/>
                <a:gdLst/>
                <a:ahLst/>
                <a:cxnLst/>
                <a:rect r="r" b="b" t="t" l="l"/>
                <a:pathLst>
                  <a:path h="4064000" w="10160000">
                    <a:moveTo>
                      <a:pt x="0" y="0"/>
                    </a:moveTo>
                    <a:lnTo>
                      <a:pt x="10160000" y="0"/>
                    </a:lnTo>
                    <a:lnTo>
                      <a:pt x="10160000" y="4064000"/>
                    </a:lnTo>
                    <a:lnTo>
                      <a:pt x="0" y="4064000"/>
                    </a:lnTo>
                    <a:close/>
                  </a:path>
                </a:pathLst>
              </a:custGeom>
              <a:solidFill>
                <a:srgbClr val="1261FF"/>
              </a:solidFill>
              <a:ln w="38100" cap="sq">
                <a:solidFill>
                  <a:srgbClr val="111111"/>
                </a:solidFill>
                <a:prstDash val="solid"/>
                <a:miter/>
              </a:ln>
            </p:spPr>
          </p:sp>
          <p:sp>
            <p:nvSpPr>
              <p:cNvPr name="TextBox 63" id="63"/>
              <p:cNvSpPr txBox="true"/>
              <p:nvPr/>
            </p:nvSpPr>
            <p:spPr>
              <a:xfrm>
                <a:off x="0" y="-38100"/>
                <a:ext cx="10160000" cy="41021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l">
                  <a:lnSpc>
                    <a:spcPts val="1679"/>
                  </a:lnSpc>
                </a:pPr>
              </a:p>
            </p:txBody>
          </p:sp>
        </p:grpSp>
      </p:grpSp>
      <p:grpSp>
        <p:nvGrpSpPr>
          <p:cNvPr name="Group 64" id="64"/>
          <p:cNvGrpSpPr/>
          <p:nvPr/>
        </p:nvGrpSpPr>
        <p:grpSpPr>
          <a:xfrm rot="0">
            <a:off x="800100" y="5524500"/>
            <a:ext cx="7734300" cy="3162300"/>
            <a:chOff x="0" y="0"/>
            <a:chExt cx="10312400" cy="4216400"/>
          </a:xfrm>
        </p:grpSpPr>
        <p:grpSp>
          <p:nvGrpSpPr>
            <p:cNvPr name="Group 65" id="65"/>
            <p:cNvGrpSpPr/>
            <p:nvPr/>
          </p:nvGrpSpPr>
          <p:grpSpPr>
            <a:xfrm rot="0">
              <a:off x="152400" y="152400"/>
              <a:ext cx="10160000" cy="4064000"/>
              <a:chOff x="0" y="0"/>
              <a:chExt cx="10160000" cy="4064000"/>
            </a:xfrm>
          </p:grpSpPr>
          <p:sp>
            <p:nvSpPr>
              <p:cNvPr name="Freeform 66" id="66"/>
              <p:cNvSpPr/>
              <p:nvPr/>
            </p:nvSpPr>
            <p:spPr>
              <a:xfrm flipH="false" flipV="false" rot="0">
                <a:off x="0" y="0"/>
                <a:ext cx="10160000" cy="4064000"/>
              </a:xfrm>
              <a:custGeom>
                <a:avLst/>
                <a:gdLst/>
                <a:ahLst/>
                <a:cxnLst/>
                <a:rect r="r" b="b" t="t" l="l"/>
                <a:pathLst>
                  <a:path h="4064000" w="10160000">
                    <a:moveTo>
                      <a:pt x="0" y="0"/>
                    </a:moveTo>
                    <a:lnTo>
                      <a:pt x="10160000" y="0"/>
                    </a:lnTo>
                    <a:lnTo>
                      <a:pt x="10160000" y="4064000"/>
                    </a:lnTo>
                    <a:lnTo>
                      <a:pt x="0" y="4064000"/>
                    </a:lnTo>
                    <a:close/>
                  </a:path>
                </a:pathLst>
              </a:custGeom>
              <a:solidFill>
                <a:srgbClr val="111111"/>
              </a:solidFill>
              <a:ln w="38100" cap="sq">
                <a:solidFill>
                  <a:srgbClr val="111111"/>
                </a:solidFill>
                <a:prstDash val="solid"/>
                <a:miter/>
              </a:ln>
            </p:spPr>
          </p:sp>
          <p:sp>
            <p:nvSpPr>
              <p:cNvPr name="TextBox 67" id="67"/>
              <p:cNvSpPr txBox="true"/>
              <p:nvPr/>
            </p:nvSpPr>
            <p:spPr>
              <a:xfrm>
                <a:off x="0" y="-38100"/>
                <a:ext cx="10160000" cy="41021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l">
                  <a:lnSpc>
                    <a:spcPts val="1679"/>
                  </a:lnSpc>
                </a:pPr>
              </a:p>
            </p:txBody>
          </p:sp>
        </p:grpSp>
        <p:grpSp>
          <p:nvGrpSpPr>
            <p:cNvPr name="Group 68" id="68"/>
            <p:cNvGrpSpPr/>
            <p:nvPr/>
          </p:nvGrpSpPr>
          <p:grpSpPr>
            <a:xfrm rot="0">
              <a:off x="0" y="0"/>
              <a:ext cx="10160000" cy="4064000"/>
              <a:chOff x="0" y="0"/>
              <a:chExt cx="10160000" cy="4064000"/>
            </a:xfrm>
          </p:grpSpPr>
          <p:sp>
            <p:nvSpPr>
              <p:cNvPr name="Freeform 69" id="69"/>
              <p:cNvSpPr/>
              <p:nvPr/>
            </p:nvSpPr>
            <p:spPr>
              <a:xfrm flipH="false" flipV="false" rot="0">
                <a:off x="0" y="0"/>
                <a:ext cx="10160000" cy="4064000"/>
              </a:xfrm>
              <a:custGeom>
                <a:avLst/>
                <a:gdLst/>
                <a:ahLst/>
                <a:cxnLst/>
                <a:rect r="r" b="b" t="t" l="l"/>
                <a:pathLst>
                  <a:path h="4064000" w="10160000">
                    <a:moveTo>
                      <a:pt x="0" y="0"/>
                    </a:moveTo>
                    <a:lnTo>
                      <a:pt x="10160000" y="0"/>
                    </a:lnTo>
                    <a:lnTo>
                      <a:pt x="10160000" y="4064000"/>
                    </a:lnTo>
                    <a:lnTo>
                      <a:pt x="0" y="4064000"/>
                    </a:lnTo>
                    <a:close/>
                  </a:path>
                </a:pathLst>
              </a:custGeom>
              <a:solidFill>
                <a:srgbClr val="FFD21F"/>
              </a:solidFill>
              <a:ln w="38100" cap="sq">
                <a:solidFill>
                  <a:srgbClr val="111111"/>
                </a:solidFill>
                <a:prstDash val="solid"/>
                <a:miter/>
              </a:ln>
            </p:spPr>
          </p:sp>
          <p:sp>
            <p:nvSpPr>
              <p:cNvPr name="TextBox 70" id="70"/>
              <p:cNvSpPr txBox="true"/>
              <p:nvPr/>
            </p:nvSpPr>
            <p:spPr>
              <a:xfrm>
                <a:off x="0" y="-38100"/>
                <a:ext cx="10160000" cy="41021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l">
                  <a:lnSpc>
                    <a:spcPts val="1679"/>
                  </a:lnSpc>
                </a:pPr>
              </a:p>
            </p:txBody>
          </p:sp>
        </p:grpSp>
      </p:grpSp>
      <p:grpSp>
        <p:nvGrpSpPr>
          <p:cNvPr name="Group 71" id="71"/>
          <p:cNvGrpSpPr/>
          <p:nvPr/>
        </p:nvGrpSpPr>
        <p:grpSpPr>
          <a:xfrm rot="0">
            <a:off x="9182100" y="5524500"/>
            <a:ext cx="7734300" cy="3162300"/>
            <a:chOff x="0" y="0"/>
            <a:chExt cx="10312400" cy="4216400"/>
          </a:xfrm>
        </p:grpSpPr>
        <p:grpSp>
          <p:nvGrpSpPr>
            <p:cNvPr name="Group 72" id="72"/>
            <p:cNvGrpSpPr/>
            <p:nvPr/>
          </p:nvGrpSpPr>
          <p:grpSpPr>
            <a:xfrm rot="0">
              <a:off x="152400" y="152400"/>
              <a:ext cx="10160000" cy="4064000"/>
              <a:chOff x="0" y="0"/>
              <a:chExt cx="10160000" cy="4064000"/>
            </a:xfrm>
          </p:grpSpPr>
          <p:sp>
            <p:nvSpPr>
              <p:cNvPr name="Freeform 73" id="73"/>
              <p:cNvSpPr/>
              <p:nvPr/>
            </p:nvSpPr>
            <p:spPr>
              <a:xfrm flipH="false" flipV="false" rot="0">
                <a:off x="0" y="0"/>
                <a:ext cx="10160000" cy="4064000"/>
              </a:xfrm>
              <a:custGeom>
                <a:avLst/>
                <a:gdLst/>
                <a:ahLst/>
                <a:cxnLst/>
                <a:rect r="r" b="b" t="t" l="l"/>
                <a:pathLst>
                  <a:path h="4064000" w="10160000">
                    <a:moveTo>
                      <a:pt x="0" y="0"/>
                    </a:moveTo>
                    <a:lnTo>
                      <a:pt x="10160000" y="0"/>
                    </a:lnTo>
                    <a:lnTo>
                      <a:pt x="10160000" y="4064000"/>
                    </a:lnTo>
                    <a:lnTo>
                      <a:pt x="0" y="4064000"/>
                    </a:lnTo>
                    <a:close/>
                  </a:path>
                </a:pathLst>
              </a:custGeom>
              <a:solidFill>
                <a:srgbClr val="111111"/>
              </a:solidFill>
              <a:ln w="38100" cap="sq">
                <a:solidFill>
                  <a:srgbClr val="111111"/>
                </a:solidFill>
                <a:prstDash val="solid"/>
                <a:miter/>
              </a:ln>
            </p:spPr>
          </p:sp>
          <p:sp>
            <p:nvSpPr>
              <p:cNvPr name="TextBox 74" id="74"/>
              <p:cNvSpPr txBox="true"/>
              <p:nvPr/>
            </p:nvSpPr>
            <p:spPr>
              <a:xfrm>
                <a:off x="0" y="-38100"/>
                <a:ext cx="10160000" cy="41021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l">
                  <a:lnSpc>
                    <a:spcPts val="1679"/>
                  </a:lnSpc>
                </a:pPr>
              </a:p>
            </p:txBody>
          </p:sp>
        </p:grpSp>
        <p:grpSp>
          <p:nvGrpSpPr>
            <p:cNvPr name="Group 75" id="75"/>
            <p:cNvGrpSpPr/>
            <p:nvPr/>
          </p:nvGrpSpPr>
          <p:grpSpPr>
            <a:xfrm rot="0">
              <a:off x="0" y="0"/>
              <a:ext cx="10160000" cy="4064000"/>
              <a:chOff x="0" y="0"/>
              <a:chExt cx="10160000" cy="4064000"/>
            </a:xfrm>
          </p:grpSpPr>
          <p:sp>
            <p:nvSpPr>
              <p:cNvPr name="Freeform 76" id="76"/>
              <p:cNvSpPr/>
              <p:nvPr/>
            </p:nvSpPr>
            <p:spPr>
              <a:xfrm flipH="false" flipV="false" rot="0">
                <a:off x="0" y="0"/>
                <a:ext cx="10160000" cy="4064000"/>
              </a:xfrm>
              <a:custGeom>
                <a:avLst/>
                <a:gdLst/>
                <a:ahLst/>
                <a:cxnLst/>
                <a:rect r="r" b="b" t="t" l="l"/>
                <a:pathLst>
                  <a:path h="4064000" w="10160000">
                    <a:moveTo>
                      <a:pt x="0" y="0"/>
                    </a:moveTo>
                    <a:lnTo>
                      <a:pt x="10160000" y="0"/>
                    </a:lnTo>
                    <a:lnTo>
                      <a:pt x="10160000" y="4064000"/>
                    </a:lnTo>
                    <a:lnTo>
                      <a:pt x="0" y="4064000"/>
                    </a:lnTo>
                    <a:close/>
                  </a:path>
                </a:pathLst>
              </a:custGeom>
              <a:solidFill>
                <a:srgbClr val="FFFDF7"/>
              </a:solidFill>
              <a:ln w="38100" cap="sq">
                <a:solidFill>
                  <a:srgbClr val="111111"/>
                </a:solidFill>
                <a:prstDash val="solid"/>
                <a:miter/>
              </a:ln>
            </p:spPr>
          </p:sp>
          <p:sp>
            <p:nvSpPr>
              <p:cNvPr name="TextBox 77" id="77"/>
              <p:cNvSpPr txBox="true"/>
              <p:nvPr/>
            </p:nvSpPr>
            <p:spPr>
              <a:xfrm>
                <a:off x="0" y="-38100"/>
                <a:ext cx="10160000" cy="41021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l">
                  <a:lnSpc>
                    <a:spcPts val="1679"/>
                  </a:lnSpc>
                </a:pPr>
              </a:p>
            </p:txBody>
          </p:sp>
        </p:grpSp>
      </p:grpSp>
      <p:sp>
        <p:nvSpPr>
          <p:cNvPr name="TextBox 78" id="78"/>
          <p:cNvSpPr txBox="true"/>
          <p:nvPr/>
        </p:nvSpPr>
        <p:spPr>
          <a:xfrm rot="0">
            <a:off x="1181100" y="2247900"/>
            <a:ext cx="1143000" cy="689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45"/>
              </a:lnSpc>
            </a:pPr>
            <a:r>
              <a:rPr lang="en-US" sz="525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01</a:t>
            </a:r>
          </a:p>
        </p:txBody>
      </p:sp>
      <p:sp>
        <p:nvSpPr>
          <p:cNvPr name="TextBox 79" id="79"/>
          <p:cNvSpPr txBox="true"/>
          <p:nvPr/>
        </p:nvSpPr>
        <p:spPr>
          <a:xfrm rot="0">
            <a:off x="1181100" y="3209925"/>
            <a:ext cx="6762750" cy="344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40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SOFTWARE ENGINEERING</a:t>
            </a:r>
          </a:p>
        </p:txBody>
      </p:sp>
      <p:sp>
        <p:nvSpPr>
          <p:cNvPr name="TextBox 80" id="80"/>
          <p:cNvSpPr txBox="true"/>
          <p:nvPr/>
        </p:nvSpPr>
        <p:spPr>
          <a:xfrm rot="0">
            <a:off x="1181100" y="3819525"/>
            <a:ext cx="6762750" cy="350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35"/>
              </a:lnSpc>
            </a:pPr>
            <a:r>
              <a:rPr lang="en-US" sz="2100">
                <a:solidFill>
                  <a:srgbClr val="111111"/>
                </a:solidFill>
                <a:latin typeface="Barlow"/>
                <a:ea typeface="Barlow"/>
                <a:cs typeface="Barlow"/>
                <a:sym typeface="Barlow"/>
              </a:rPr>
              <a:t>JavaScript / C++</a:t>
            </a:r>
          </a:p>
        </p:txBody>
      </p:sp>
      <p:sp>
        <p:nvSpPr>
          <p:cNvPr name="TextBox 81" id="81"/>
          <p:cNvSpPr txBox="true"/>
          <p:nvPr/>
        </p:nvSpPr>
        <p:spPr>
          <a:xfrm rot="0">
            <a:off x="9563100" y="2247900"/>
            <a:ext cx="1143000" cy="689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45"/>
              </a:lnSpc>
            </a:pPr>
            <a:r>
              <a:rPr lang="en-US" sz="525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02</a:t>
            </a:r>
          </a:p>
        </p:txBody>
      </p:sp>
      <p:sp>
        <p:nvSpPr>
          <p:cNvPr name="TextBox 82" id="82"/>
          <p:cNvSpPr txBox="true"/>
          <p:nvPr/>
        </p:nvSpPr>
        <p:spPr>
          <a:xfrm rot="0">
            <a:off x="9563100" y="3209925"/>
            <a:ext cx="6762750" cy="344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400" b="true">
                <a:solidFill>
                  <a:srgbClr val="FFFDF7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CAD &amp; 3D MODELLING</a:t>
            </a:r>
          </a:p>
        </p:txBody>
      </p:sp>
      <p:sp>
        <p:nvSpPr>
          <p:cNvPr name="TextBox 83" id="83"/>
          <p:cNvSpPr txBox="true"/>
          <p:nvPr/>
        </p:nvSpPr>
        <p:spPr>
          <a:xfrm rot="0">
            <a:off x="9563100" y="3819525"/>
            <a:ext cx="6762750" cy="350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35"/>
              </a:lnSpc>
            </a:pPr>
            <a:r>
              <a:rPr lang="en-US" sz="2100">
                <a:solidFill>
                  <a:srgbClr val="FFFDF7"/>
                </a:solidFill>
                <a:latin typeface="Barlow"/>
                <a:ea typeface="Barlow"/>
                <a:cs typeface="Barlow"/>
                <a:sym typeface="Barlow"/>
              </a:rPr>
              <a:t>Onshape / AutoCAD</a:t>
            </a:r>
          </a:p>
        </p:txBody>
      </p:sp>
      <p:sp>
        <p:nvSpPr>
          <p:cNvPr name="TextBox 84" id="84"/>
          <p:cNvSpPr txBox="true"/>
          <p:nvPr/>
        </p:nvSpPr>
        <p:spPr>
          <a:xfrm rot="0">
            <a:off x="1181100" y="5962650"/>
            <a:ext cx="1143000" cy="689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45"/>
              </a:lnSpc>
            </a:pPr>
            <a:r>
              <a:rPr lang="en-US" sz="525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03</a:t>
            </a:r>
          </a:p>
        </p:txBody>
      </p:sp>
      <p:sp>
        <p:nvSpPr>
          <p:cNvPr name="TextBox 85" id="85"/>
          <p:cNvSpPr txBox="true"/>
          <p:nvPr/>
        </p:nvSpPr>
        <p:spPr>
          <a:xfrm rot="0">
            <a:off x="1181100" y="6924675"/>
            <a:ext cx="6762750" cy="344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40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SOLAR INSTALLATION</a:t>
            </a:r>
          </a:p>
        </p:txBody>
      </p:sp>
      <p:sp>
        <p:nvSpPr>
          <p:cNvPr name="TextBox 86" id="86"/>
          <p:cNvSpPr txBox="true"/>
          <p:nvPr/>
        </p:nvSpPr>
        <p:spPr>
          <a:xfrm rot="0">
            <a:off x="1181100" y="7534275"/>
            <a:ext cx="6762750" cy="350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35"/>
              </a:lnSpc>
            </a:pPr>
            <a:r>
              <a:rPr lang="en-US" sz="2100">
                <a:solidFill>
                  <a:srgbClr val="111111"/>
                </a:solidFill>
                <a:latin typeface="Barlow"/>
                <a:ea typeface="Barlow"/>
                <a:cs typeface="Barlow"/>
                <a:sym typeface="Barlow"/>
              </a:rPr>
              <a:t>PV / MPPT / batteries</a:t>
            </a:r>
          </a:p>
        </p:txBody>
      </p:sp>
      <p:sp>
        <p:nvSpPr>
          <p:cNvPr name="TextBox 87" id="87"/>
          <p:cNvSpPr txBox="true"/>
          <p:nvPr/>
        </p:nvSpPr>
        <p:spPr>
          <a:xfrm rot="0">
            <a:off x="9563100" y="5962650"/>
            <a:ext cx="1143000" cy="6896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45"/>
              </a:lnSpc>
            </a:pPr>
            <a:r>
              <a:rPr lang="en-US" sz="525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04</a:t>
            </a:r>
          </a:p>
        </p:txBody>
      </p:sp>
      <p:sp>
        <p:nvSpPr>
          <p:cNvPr name="TextBox 88" id="88"/>
          <p:cNvSpPr txBox="true"/>
          <p:nvPr/>
        </p:nvSpPr>
        <p:spPr>
          <a:xfrm rot="0">
            <a:off x="9563100" y="6924675"/>
            <a:ext cx="6762750" cy="344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40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GRIDWATCH IOT PROJECT</a:t>
            </a:r>
          </a:p>
        </p:txBody>
      </p:sp>
      <p:sp>
        <p:nvSpPr>
          <p:cNvPr name="TextBox 89" id="89"/>
          <p:cNvSpPr txBox="true"/>
          <p:nvPr/>
        </p:nvSpPr>
        <p:spPr>
          <a:xfrm rot="0">
            <a:off x="9563100" y="7534275"/>
            <a:ext cx="6762750" cy="350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35"/>
              </a:lnSpc>
            </a:pPr>
            <a:r>
              <a:rPr lang="en-US" sz="2100">
                <a:solidFill>
                  <a:srgbClr val="111111"/>
                </a:solidFill>
                <a:latin typeface="Barlow"/>
                <a:ea typeface="Barlow"/>
                <a:cs typeface="Barlow"/>
                <a:sym typeface="Barlow"/>
              </a:rPr>
              <a:t>ESP32 / MQTT / dashboard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71450"/>
            <a:chOff x="0" y="0"/>
            <a:chExt cx="24384000" cy="2286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228600"/>
            </a:xfrm>
            <a:custGeom>
              <a:avLst/>
              <a:gdLst/>
              <a:ahLst/>
              <a:cxnLst/>
              <a:rect r="r" b="b" t="t" l="l"/>
              <a:pathLst>
                <a:path h="2286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228600"/>
                  </a:lnTo>
                  <a:lnTo>
                    <a:pt x="0" y="228600"/>
                  </a:lnTo>
                  <a:close/>
                </a:path>
              </a:pathLst>
            </a:custGeom>
            <a:solidFill>
              <a:srgbClr val="111111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4384000" cy="266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00100" y="400050"/>
            <a:ext cx="2000250" cy="457200"/>
            <a:chOff x="0" y="0"/>
            <a:chExt cx="2667000" cy="6096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667000" cy="609600"/>
            </a:xfrm>
            <a:custGeom>
              <a:avLst/>
              <a:gdLst/>
              <a:ahLst/>
              <a:cxnLst/>
              <a:rect r="r" b="b" t="t" l="l"/>
              <a:pathLst>
                <a:path h="609600" w="2667000">
                  <a:moveTo>
                    <a:pt x="0" y="0"/>
                  </a:moveTo>
                  <a:lnTo>
                    <a:pt x="2667000" y="0"/>
                  </a:lnTo>
                  <a:lnTo>
                    <a:pt x="2667000" y="609600"/>
                  </a:lnTo>
                  <a:lnTo>
                    <a:pt x="0" y="609600"/>
                  </a:lnTo>
                  <a:close/>
                </a:path>
              </a:pathLst>
            </a:custGeom>
            <a:solidFill>
              <a:srgbClr val="FF5A1F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2667000" cy="6286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89"/>
                </a:lnSpc>
              </a:pPr>
              <a:r>
                <a:rPr lang="en-US" b="true" sz="1350" spc="108">
                  <a:solidFill>
                    <a:srgbClr val="111111"/>
                  </a:solidFill>
                  <a:latin typeface="Space Mono Bold"/>
                  <a:ea typeface="Space Mono Bold"/>
                  <a:cs typeface="Space Mono Bold"/>
                  <a:sym typeface="Space Mono Bold"/>
                </a:rPr>
                <a:t>SECTION 06</a:t>
              </a:r>
            </a:p>
          </p:txBody>
        </p:sp>
      </p:grpSp>
      <p:sp>
        <p:nvSpPr>
          <p:cNvPr name="AutoShape 8" id="8"/>
          <p:cNvSpPr/>
          <p:nvPr/>
        </p:nvSpPr>
        <p:spPr>
          <a:xfrm>
            <a:off x="800100" y="1066800"/>
            <a:ext cx="16687800" cy="0"/>
          </a:xfrm>
          <a:prstGeom prst="line">
            <a:avLst/>
          </a:prstGeom>
          <a:ln cap="flat" w="38100">
            <a:solidFill>
              <a:srgbClr val="111111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9" id="9"/>
          <p:cNvGrpSpPr/>
          <p:nvPr/>
        </p:nvGrpSpPr>
        <p:grpSpPr>
          <a:xfrm rot="0">
            <a:off x="8572500" y="1762125"/>
            <a:ext cx="8572500" cy="6762750"/>
            <a:chOff x="0" y="0"/>
            <a:chExt cx="11430000" cy="9017000"/>
          </a:xfrm>
        </p:grpSpPr>
        <p:grpSp>
          <p:nvGrpSpPr>
            <p:cNvPr name="Group 10" id="10"/>
            <p:cNvGrpSpPr/>
            <p:nvPr/>
          </p:nvGrpSpPr>
          <p:grpSpPr>
            <a:xfrm rot="0">
              <a:off x="0" y="0"/>
              <a:ext cx="11430000" cy="9017000"/>
              <a:chOff x="0" y="0"/>
              <a:chExt cx="11430000" cy="90170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11430000" cy="9017000"/>
              </a:xfrm>
              <a:custGeom>
                <a:avLst/>
                <a:gdLst/>
                <a:ahLst/>
                <a:cxnLst/>
                <a:rect r="r" b="b" t="t" l="l"/>
                <a:pathLst>
                  <a:path h="9017000" w="11430000">
                    <a:moveTo>
                      <a:pt x="0" y="0"/>
                    </a:moveTo>
                    <a:lnTo>
                      <a:pt x="11430000" y="0"/>
                    </a:lnTo>
                    <a:lnTo>
                      <a:pt x="11430000" y="9017000"/>
                    </a:lnTo>
                    <a:lnTo>
                      <a:pt x="0" y="9017000"/>
                    </a:lnTo>
                    <a:close/>
                  </a:path>
                </a:pathLst>
              </a:custGeom>
              <a:solidFill>
                <a:srgbClr val="FFFDF7"/>
              </a:solidFill>
              <a:ln w="38100" cap="sq">
                <a:solidFill>
                  <a:srgbClr val="111111"/>
                </a:solidFill>
                <a:prstDash val="solid"/>
                <a:miter/>
              </a:ln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0" y="-38100"/>
                <a:ext cx="11430000" cy="90551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l">
                  <a:lnSpc>
                    <a:spcPts val="1679"/>
                  </a:lnSpc>
                </a:pPr>
              </a:p>
            </p:txBody>
          </p:sp>
        </p:grpSp>
        <p:grpSp>
          <p:nvGrpSpPr>
            <p:cNvPr name="Group 13" id="13"/>
            <p:cNvGrpSpPr/>
            <p:nvPr/>
          </p:nvGrpSpPr>
          <p:grpSpPr>
            <a:xfrm rot="0">
              <a:off x="0" y="0"/>
              <a:ext cx="228600" cy="9017000"/>
              <a:chOff x="0" y="0"/>
              <a:chExt cx="228600" cy="90170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228600" cy="9017000"/>
              </a:xfrm>
              <a:custGeom>
                <a:avLst/>
                <a:gdLst/>
                <a:ahLst/>
                <a:cxnLst/>
                <a:rect r="r" b="b" t="t" l="l"/>
                <a:pathLst>
                  <a:path h="9017000" w="228600">
                    <a:moveTo>
                      <a:pt x="0" y="0"/>
                    </a:moveTo>
                    <a:lnTo>
                      <a:pt x="228600" y="0"/>
                    </a:lnTo>
                    <a:lnTo>
                      <a:pt x="228600" y="9017000"/>
                    </a:lnTo>
                    <a:lnTo>
                      <a:pt x="0" y="9017000"/>
                    </a:lnTo>
                    <a:close/>
                  </a:path>
                </a:pathLst>
              </a:custGeom>
              <a:solidFill>
                <a:srgbClr val="1261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0" y="-38100"/>
                <a:ext cx="228600" cy="90551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l">
                  <a:lnSpc>
                    <a:spcPts val="1679"/>
                  </a:lnSpc>
                </a:pPr>
              </a:p>
            </p:txBody>
          </p:sp>
        </p:grpSp>
        <p:sp>
          <p:nvSpPr>
            <p:cNvPr name="TextBox 16" id="16"/>
            <p:cNvSpPr txBox="true"/>
            <p:nvPr/>
          </p:nvSpPr>
          <p:spPr>
            <a:xfrm rot="0">
              <a:off x="571500" y="4241800"/>
              <a:ext cx="10287000" cy="3429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100"/>
                </a:lnSpc>
              </a:pPr>
              <a:r>
                <a:rPr lang="en-US" b="true" sz="1500" spc="89">
                  <a:solidFill>
                    <a:srgbClr val="111111"/>
                  </a:solidFill>
                  <a:latin typeface="Space Mono Bold"/>
                  <a:ea typeface="Space Mono Bold"/>
                  <a:cs typeface="Space Mono Bold"/>
                  <a:sym typeface="Space Mono Bold"/>
                </a:rPr>
                <a:t>[ INSERT SOFTWARE SCREENSHOTS / CODE HERE ]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8572500" y="8810625"/>
            <a:ext cx="2571750" cy="457200"/>
            <a:chOff x="0" y="0"/>
            <a:chExt cx="3429000" cy="6096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429000" cy="609600"/>
            </a:xfrm>
            <a:custGeom>
              <a:avLst/>
              <a:gdLst/>
              <a:ahLst/>
              <a:cxnLst/>
              <a:rect r="r" b="b" t="t" l="l"/>
              <a:pathLst>
                <a:path h="609600" w="3429000">
                  <a:moveTo>
                    <a:pt x="0" y="0"/>
                  </a:moveTo>
                  <a:lnTo>
                    <a:pt x="3429000" y="0"/>
                  </a:lnTo>
                  <a:lnTo>
                    <a:pt x="3429000" y="609600"/>
                  </a:lnTo>
                  <a:lnTo>
                    <a:pt x="0" y="609600"/>
                  </a:lnTo>
                  <a:close/>
                </a:path>
              </a:pathLst>
            </a:custGeom>
            <a:solidFill>
              <a:srgbClr val="FF5A1F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19050"/>
              <a:ext cx="3429000" cy="6286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89"/>
                </a:lnSpc>
              </a:pPr>
              <a:r>
                <a:rPr lang="en-US" b="true" sz="1350" spc="108">
                  <a:solidFill>
                    <a:srgbClr val="111111"/>
                  </a:solidFill>
                  <a:latin typeface="Space Mono Bold"/>
                  <a:ea typeface="Space Mono Bold"/>
                  <a:cs typeface="Space Mono Bold"/>
                  <a:sym typeface="Space Mono Bold"/>
                </a:rPr>
                <a:t>&lt; / &gt; BUILD</a:t>
              </a:r>
            </a:p>
          </p:txBody>
        </p:sp>
      </p:grpSp>
      <p:sp>
        <p:nvSpPr>
          <p:cNvPr name="Freeform 20" id="20"/>
          <p:cNvSpPr/>
          <p:nvPr/>
        </p:nvSpPr>
        <p:spPr>
          <a:xfrm flipH="false" flipV="false" rot="0">
            <a:off x="8743950" y="1762125"/>
            <a:ext cx="8401050" cy="6762750"/>
          </a:xfrm>
          <a:custGeom>
            <a:avLst/>
            <a:gdLst/>
            <a:ahLst/>
            <a:cxnLst/>
            <a:rect r="r" b="b" t="t" l="l"/>
            <a:pathLst>
              <a:path h="6762750" w="8401050">
                <a:moveTo>
                  <a:pt x="0" y="0"/>
                </a:moveTo>
                <a:lnTo>
                  <a:pt x="8401050" y="0"/>
                </a:lnTo>
                <a:lnTo>
                  <a:pt x="8401050" y="6762750"/>
                </a:lnTo>
                <a:lnTo>
                  <a:pt x="0" y="67627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666" t="-15531" r="0" b="-74395"/>
            </a:stretch>
          </a:blipFill>
          <a:ln w="123825" cap="sq">
            <a:solidFill>
              <a:srgbClr val="000000"/>
            </a:solidFill>
            <a:prstDash val="solid"/>
            <a:miter/>
          </a:ln>
        </p:spPr>
      </p:sp>
      <p:sp>
        <p:nvSpPr>
          <p:cNvPr name="TextBox 21" id="21"/>
          <p:cNvSpPr txBox="true"/>
          <p:nvPr/>
        </p:nvSpPr>
        <p:spPr>
          <a:xfrm rot="0">
            <a:off x="3143250" y="457200"/>
            <a:ext cx="114300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spc="89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SOFTWARE ENGINEERING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6059150" y="9620250"/>
            <a:ext cx="142875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100"/>
              </a:lnSpc>
            </a:pPr>
            <a:r>
              <a:rPr lang="en-US" b="true" sz="1500" spc="89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06 / 17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800100" y="1733550"/>
            <a:ext cx="6858000" cy="21595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86"/>
              </a:lnSpc>
            </a:pPr>
            <a:r>
              <a:rPr lang="en-US" sz="570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CODE BOTH</a:t>
            </a:r>
          </a:p>
          <a:p>
            <a:pPr algn="l">
              <a:lnSpc>
                <a:spcPts val="5586"/>
              </a:lnSpc>
            </a:pPr>
            <a:r>
              <a:rPr lang="en-US" sz="570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SIDES OF THE</a:t>
            </a:r>
          </a:p>
          <a:p>
            <a:pPr algn="l">
              <a:lnSpc>
                <a:spcPts val="5586"/>
              </a:lnSpc>
            </a:pPr>
            <a:r>
              <a:rPr lang="en-US" sz="570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SYSTEM.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800100" y="4924425"/>
            <a:ext cx="6191250" cy="28079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35"/>
              </a:lnSpc>
            </a:pPr>
            <a:r>
              <a:rPr lang="en-US" sz="210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JAVASCRIPT</a:t>
            </a:r>
          </a:p>
          <a:p>
            <a:pPr algn="l">
              <a:lnSpc>
                <a:spcPts val="2835"/>
              </a:lnSpc>
            </a:pPr>
            <a:r>
              <a:rPr lang="en-US" sz="210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Frontend + backend</a:t>
            </a:r>
          </a:p>
          <a:p>
            <a:pPr algn="l">
              <a:lnSpc>
                <a:spcPts val="2835"/>
              </a:lnSpc>
            </a:pPr>
          </a:p>
          <a:p>
            <a:pPr algn="l">
              <a:lnSpc>
                <a:spcPts val="2835"/>
              </a:lnSpc>
            </a:pPr>
            <a:r>
              <a:rPr lang="en-US" sz="210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C++</a:t>
            </a:r>
          </a:p>
          <a:p>
            <a:pPr algn="l">
              <a:lnSpc>
                <a:spcPts val="2835"/>
              </a:lnSpc>
            </a:pPr>
            <a:r>
              <a:rPr lang="en-US" sz="210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Embedded systems</a:t>
            </a:r>
          </a:p>
          <a:p>
            <a:pPr algn="l">
              <a:lnSpc>
                <a:spcPts val="2835"/>
              </a:lnSpc>
            </a:pPr>
          </a:p>
          <a:p>
            <a:pPr algn="l">
              <a:lnSpc>
                <a:spcPts val="2835"/>
              </a:lnSpc>
            </a:pPr>
            <a:r>
              <a:rPr lang="en-US" sz="210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AGILE</a:t>
            </a:r>
          </a:p>
          <a:p>
            <a:pPr algn="l">
              <a:lnSpc>
                <a:spcPts val="2835"/>
              </a:lnSpc>
            </a:pPr>
            <a:r>
              <a:rPr lang="en-US" sz="210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Iterative team delivery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>
            <a:off x="762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>
            <a:off x="1524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" id="5"/>
          <p:cNvSpPr/>
          <p:nvPr/>
        </p:nvSpPr>
        <p:spPr>
          <a:xfrm>
            <a:off x="2286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>
            <a:off x="3048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>
            <a:off x="3810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8" id="8"/>
          <p:cNvSpPr/>
          <p:nvPr/>
        </p:nvSpPr>
        <p:spPr>
          <a:xfrm>
            <a:off x="4572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9" id="9"/>
          <p:cNvSpPr/>
          <p:nvPr/>
        </p:nvSpPr>
        <p:spPr>
          <a:xfrm>
            <a:off x="5334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0" id="10"/>
          <p:cNvSpPr/>
          <p:nvPr/>
        </p:nvSpPr>
        <p:spPr>
          <a:xfrm>
            <a:off x="6096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1" id="11"/>
          <p:cNvSpPr/>
          <p:nvPr/>
        </p:nvSpPr>
        <p:spPr>
          <a:xfrm>
            <a:off x="6858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2" id="12"/>
          <p:cNvSpPr/>
          <p:nvPr/>
        </p:nvSpPr>
        <p:spPr>
          <a:xfrm>
            <a:off x="7620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3" id="13"/>
          <p:cNvSpPr/>
          <p:nvPr/>
        </p:nvSpPr>
        <p:spPr>
          <a:xfrm>
            <a:off x="8382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4" id="14"/>
          <p:cNvSpPr/>
          <p:nvPr/>
        </p:nvSpPr>
        <p:spPr>
          <a:xfrm>
            <a:off x="9144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5" id="15"/>
          <p:cNvSpPr/>
          <p:nvPr/>
        </p:nvSpPr>
        <p:spPr>
          <a:xfrm>
            <a:off x="9906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6" id="16"/>
          <p:cNvSpPr/>
          <p:nvPr/>
        </p:nvSpPr>
        <p:spPr>
          <a:xfrm>
            <a:off x="10668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7" id="17"/>
          <p:cNvSpPr/>
          <p:nvPr/>
        </p:nvSpPr>
        <p:spPr>
          <a:xfrm>
            <a:off x="11430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8" id="18"/>
          <p:cNvSpPr/>
          <p:nvPr/>
        </p:nvSpPr>
        <p:spPr>
          <a:xfrm>
            <a:off x="12192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9" id="19"/>
          <p:cNvSpPr/>
          <p:nvPr/>
        </p:nvSpPr>
        <p:spPr>
          <a:xfrm>
            <a:off x="12954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0" id="20"/>
          <p:cNvSpPr/>
          <p:nvPr/>
        </p:nvSpPr>
        <p:spPr>
          <a:xfrm>
            <a:off x="13716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1" id="21"/>
          <p:cNvSpPr/>
          <p:nvPr/>
        </p:nvSpPr>
        <p:spPr>
          <a:xfrm>
            <a:off x="14478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2" id="22"/>
          <p:cNvSpPr/>
          <p:nvPr/>
        </p:nvSpPr>
        <p:spPr>
          <a:xfrm>
            <a:off x="15240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3" id="23"/>
          <p:cNvSpPr/>
          <p:nvPr/>
        </p:nvSpPr>
        <p:spPr>
          <a:xfrm>
            <a:off x="16002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4" id="24"/>
          <p:cNvSpPr/>
          <p:nvPr/>
        </p:nvSpPr>
        <p:spPr>
          <a:xfrm>
            <a:off x="16764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5" id="25"/>
          <p:cNvSpPr/>
          <p:nvPr/>
        </p:nvSpPr>
        <p:spPr>
          <a:xfrm>
            <a:off x="17526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6" id="26"/>
          <p:cNvSpPr/>
          <p:nvPr/>
        </p:nvSpPr>
        <p:spPr>
          <a:xfrm>
            <a:off x="18288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7" id="27"/>
          <p:cNvSpPr/>
          <p:nvPr/>
        </p:nvSpPr>
        <p:spPr>
          <a:xfrm>
            <a:off x="0" y="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8" id="28"/>
          <p:cNvSpPr/>
          <p:nvPr/>
        </p:nvSpPr>
        <p:spPr>
          <a:xfrm>
            <a:off x="0" y="762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9" id="29"/>
          <p:cNvSpPr/>
          <p:nvPr/>
        </p:nvSpPr>
        <p:spPr>
          <a:xfrm>
            <a:off x="0" y="1524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0" id="30"/>
          <p:cNvSpPr/>
          <p:nvPr/>
        </p:nvSpPr>
        <p:spPr>
          <a:xfrm>
            <a:off x="0" y="2286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1" id="31"/>
          <p:cNvSpPr/>
          <p:nvPr/>
        </p:nvSpPr>
        <p:spPr>
          <a:xfrm>
            <a:off x="0" y="3048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2" id="32"/>
          <p:cNvSpPr/>
          <p:nvPr/>
        </p:nvSpPr>
        <p:spPr>
          <a:xfrm>
            <a:off x="0" y="3810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3" id="33"/>
          <p:cNvSpPr/>
          <p:nvPr/>
        </p:nvSpPr>
        <p:spPr>
          <a:xfrm>
            <a:off x="0" y="4572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4" id="34"/>
          <p:cNvSpPr/>
          <p:nvPr/>
        </p:nvSpPr>
        <p:spPr>
          <a:xfrm>
            <a:off x="0" y="5334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5" id="35"/>
          <p:cNvSpPr/>
          <p:nvPr/>
        </p:nvSpPr>
        <p:spPr>
          <a:xfrm>
            <a:off x="0" y="6096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6" id="36"/>
          <p:cNvSpPr/>
          <p:nvPr/>
        </p:nvSpPr>
        <p:spPr>
          <a:xfrm>
            <a:off x="0" y="6858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7" id="37"/>
          <p:cNvSpPr/>
          <p:nvPr/>
        </p:nvSpPr>
        <p:spPr>
          <a:xfrm>
            <a:off x="0" y="7620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8" id="38"/>
          <p:cNvSpPr/>
          <p:nvPr/>
        </p:nvSpPr>
        <p:spPr>
          <a:xfrm>
            <a:off x="0" y="8382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9" id="39"/>
          <p:cNvSpPr/>
          <p:nvPr/>
        </p:nvSpPr>
        <p:spPr>
          <a:xfrm>
            <a:off x="0" y="9144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0" id="40"/>
          <p:cNvSpPr/>
          <p:nvPr/>
        </p:nvSpPr>
        <p:spPr>
          <a:xfrm>
            <a:off x="0" y="9906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1" id="41"/>
          <p:cNvGrpSpPr/>
          <p:nvPr/>
        </p:nvGrpSpPr>
        <p:grpSpPr>
          <a:xfrm rot="0">
            <a:off x="0" y="0"/>
            <a:ext cx="18288000" cy="171450"/>
            <a:chOff x="0" y="0"/>
            <a:chExt cx="24384000" cy="22860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24384000" cy="228600"/>
            </a:xfrm>
            <a:custGeom>
              <a:avLst/>
              <a:gdLst/>
              <a:ahLst/>
              <a:cxnLst/>
              <a:rect r="r" b="b" t="t" l="l"/>
              <a:pathLst>
                <a:path h="2286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228600"/>
                  </a:lnTo>
                  <a:lnTo>
                    <a:pt x="0" y="228600"/>
                  </a:lnTo>
                  <a:close/>
                </a:path>
              </a:pathLst>
            </a:custGeom>
            <a:solidFill>
              <a:srgbClr val="111111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43" id="43"/>
            <p:cNvSpPr txBox="true"/>
            <p:nvPr/>
          </p:nvSpPr>
          <p:spPr>
            <a:xfrm>
              <a:off x="0" y="-38100"/>
              <a:ext cx="24384000" cy="266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44" id="44"/>
          <p:cNvGrpSpPr/>
          <p:nvPr/>
        </p:nvGrpSpPr>
        <p:grpSpPr>
          <a:xfrm rot="0">
            <a:off x="800100" y="400050"/>
            <a:ext cx="2000250" cy="457200"/>
            <a:chOff x="0" y="0"/>
            <a:chExt cx="2667000" cy="609600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2667000" cy="609600"/>
            </a:xfrm>
            <a:custGeom>
              <a:avLst/>
              <a:gdLst/>
              <a:ahLst/>
              <a:cxnLst/>
              <a:rect r="r" b="b" t="t" l="l"/>
              <a:pathLst>
                <a:path h="609600" w="2667000">
                  <a:moveTo>
                    <a:pt x="0" y="0"/>
                  </a:moveTo>
                  <a:lnTo>
                    <a:pt x="2667000" y="0"/>
                  </a:lnTo>
                  <a:lnTo>
                    <a:pt x="2667000" y="609600"/>
                  </a:lnTo>
                  <a:lnTo>
                    <a:pt x="0" y="609600"/>
                  </a:lnTo>
                  <a:close/>
                </a:path>
              </a:pathLst>
            </a:custGeom>
            <a:solidFill>
              <a:srgbClr val="FF5A1F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46" id="46"/>
            <p:cNvSpPr txBox="true"/>
            <p:nvPr/>
          </p:nvSpPr>
          <p:spPr>
            <a:xfrm>
              <a:off x="0" y="-19050"/>
              <a:ext cx="2667000" cy="6286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89"/>
                </a:lnSpc>
              </a:pPr>
              <a:r>
                <a:rPr lang="en-US" b="true" sz="1350" spc="108">
                  <a:solidFill>
                    <a:srgbClr val="111111"/>
                  </a:solidFill>
                  <a:latin typeface="Space Mono Bold"/>
                  <a:ea typeface="Space Mono Bold"/>
                  <a:cs typeface="Space Mono Bold"/>
                  <a:sym typeface="Space Mono Bold"/>
                </a:rPr>
                <a:t>SECTION 07</a:t>
              </a:r>
            </a:p>
          </p:txBody>
        </p:sp>
      </p:grpSp>
      <p:sp>
        <p:nvSpPr>
          <p:cNvPr name="AutoShape 47" id="47"/>
          <p:cNvSpPr/>
          <p:nvPr/>
        </p:nvSpPr>
        <p:spPr>
          <a:xfrm>
            <a:off x="800100" y="1066800"/>
            <a:ext cx="16687800" cy="0"/>
          </a:xfrm>
          <a:prstGeom prst="line">
            <a:avLst/>
          </a:prstGeom>
          <a:ln cap="flat" w="38100">
            <a:solidFill>
              <a:srgbClr val="111111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8" id="48"/>
          <p:cNvGrpSpPr/>
          <p:nvPr/>
        </p:nvGrpSpPr>
        <p:grpSpPr>
          <a:xfrm rot="0">
            <a:off x="800100" y="1714500"/>
            <a:ext cx="10287000" cy="6858000"/>
            <a:chOff x="0" y="0"/>
            <a:chExt cx="13716000" cy="9144000"/>
          </a:xfrm>
        </p:grpSpPr>
        <p:grpSp>
          <p:nvGrpSpPr>
            <p:cNvPr name="Group 49" id="49"/>
            <p:cNvGrpSpPr/>
            <p:nvPr/>
          </p:nvGrpSpPr>
          <p:grpSpPr>
            <a:xfrm rot="0">
              <a:off x="0" y="0"/>
              <a:ext cx="13716000" cy="9144000"/>
              <a:chOff x="0" y="0"/>
              <a:chExt cx="13716000" cy="9144000"/>
            </a:xfrm>
          </p:grpSpPr>
          <p:sp>
            <p:nvSpPr>
              <p:cNvPr name="Freeform 50" id="50"/>
              <p:cNvSpPr/>
              <p:nvPr/>
            </p:nvSpPr>
            <p:spPr>
              <a:xfrm flipH="false" flipV="false" rot="0">
                <a:off x="0" y="0"/>
                <a:ext cx="13716000" cy="9144000"/>
              </a:xfrm>
              <a:custGeom>
                <a:avLst/>
                <a:gdLst/>
                <a:ahLst/>
                <a:cxnLst/>
                <a:rect r="r" b="b" t="t" l="l"/>
                <a:pathLst>
                  <a:path h="9144000" w="13716000">
                    <a:moveTo>
                      <a:pt x="0" y="0"/>
                    </a:moveTo>
                    <a:lnTo>
                      <a:pt x="13716000" y="0"/>
                    </a:lnTo>
                    <a:lnTo>
                      <a:pt x="13716000" y="9144000"/>
                    </a:lnTo>
                    <a:lnTo>
                      <a:pt x="0" y="9144000"/>
                    </a:lnTo>
                    <a:close/>
                  </a:path>
                </a:pathLst>
              </a:custGeom>
              <a:solidFill>
                <a:srgbClr val="FFFDF7"/>
              </a:solidFill>
              <a:ln w="38100" cap="sq">
                <a:solidFill>
                  <a:srgbClr val="111111"/>
                </a:solidFill>
                <a:prstDash val="solid"/>
                <a:miter/>
              </a:ln>
            </p:spPr>
          </p:sp>
          <p:sp>
            <p:nvSpPr>
              <p:cNvPr name="TextBox 51" id="51"/>
              <p:cNvSpPr txBox="true"/>
              <p:nvPr/>
            </p:nvSpPr>
            <p:spPr>
              <a:xfrm>
                <a:off x="0" y="-38100"/>
                <a:ext cx="13716000" cy="91821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l">
                  <a:lnSpc>
                    <a:spcPts val="1679"/>
                  </a:lnSpc>
                </a:pPr>
              </a:p>
            </p:txBody>
          </p:sp>
        </p:grpSp>
        <p:grpSp>
          <p:nvGrpSpPr>
            <p:cNvPr name="Group 52" id="52"/>
            <p:cNvGrpSpPr/>
            <p:nvPr/>
          </p:nvGrpSpPr>
          <p:grpSpPr>
            <a:xfrm rot="0">
              <a:off x="0" y="0"/>
              <a:ext cx="228600" cy="9144000"/>
              <a:chOff x="0" y="0"/>
              <a:chExt cx="228600" cy="9144000"/>
            </a:xfrm>
          </p:grpSpPr>
          <p:sp>
            <p:nvSpPr>
              <p:cNvPr name="Freeform 53" id="53"/>
              <p:cNvSpPr/>
              <p:nvPr/>
            </p:nvSpPr>
            <p:spPr>
              <a:xfrm flipH="false" flipV="false" rot="0">
                <a:off x="0" y="0"/>
                <a:ext cx="228600" cy="9144000"/>
              </a:xfrm>
              <a:custGeom>
                <a:avLst/>
                <a:gdLst/>
                <a:ahLst/>
                <a:cxnLst/>
                <a:rect r="r" b="b" t="t" l="l"/>
                <a:pathLst>
                  <a:path h="9144000" w="228600">
                    <a:moveTo>
                      <a:pt x="0" y="0"/>
                    </a:moveTo>
                    <a:lnTo>
                      <a:pt x="228600" y="0"/>
                    </a:lnTo>
                    <a:lnTo>
                      <a:pt x="228600" y="9144000"/>
                    </a:lnTo>
                    <a:lnTo>
                      <a:pt x="0" y="9144000"/>
                    </a:lnTo>
                    <a:close/>
                  </a:path>
                </a:pathLst>
              </a:custGeom>
              <a:solidFill>
                <a:srgbClr val="1261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54" id="54"/>
              <p:cNvSpPr txBox="true"/>
              <p:nvPr/>
            </p:nvSpPr>
            <p:spPr>
              <a:xfrm>
                <a:off x="0" y="-38100"/>
                <a:ext cx="228600" cy="91821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l">
                  <a:lnSpc>
                    <a:spcPts val="1679"/>
                  </a:lnSpc>
                </a:pPr>
              </a:p>
            </p:txBody>
          </p:sp>
        </p:grpSp>
        <p:sp>
          <p:nvSpPr>
            <p:cNvPr name="TextBox 55" id="55"/>
            <p:cNvSpPr txBox="true"/>
            <p:nvPr/>
          </p:nvSpPr>
          <p:spPr>
            <a:xfrm rot="0">
              <a:off x="571500" y="4305300"/>
              <a:ext cx="12573000" cy="3429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100"/>
                </a:lnSpc>
              </a:pPr>
              <a:r>
                <a:rPr lang="en-US" b="true" sz="1500" spc="89">
                  <a:solidFill>
                    <a:srgbClr val="111111"/>
                  </a:solidFill>
                  <a:latin typeface="Space Mono Bold"/>
                  <a:ea typeface="Space Mono Bold"/>
                  <a:cs typeface="Space Mono Bold"/>
                  <a:sym typeface="Space Mono Bold"/>
                </a:rPr>
                <a:t>[ INSERT CAD SCREENSHOTS / 3D RENDERS HERE ]</a:t>
              </a:r>
            </a:p>
          </p:txBody>
        </p:sp>
      </p:grpSp>
      <p:sp>
        <p:nvSpPr>
          <p:cNvPr name="AutoShape 56" id="56"/>
          <p:cNvSpPr/>
          <p:nvPr/>
        </p:nvSpPr>
        <p:spPr>
          <a:xfrm>
            <a:off x="952500" y="8953500"/>
            <a:ext cx="9906000" cy="0"/>
          </a:xfrm>
          <a:prstGeom prst="line">
            <a:avLst/>
          </a:prstGeom>
          <a:ln cap="flat" w="28575">
            <a:solidFill>
              <a:srgbClr val="1261FF"/>
            </a:solidFill>
            <a:prstDash val="lgDash"/>
            <a:headEnd type="none" len="sm" w="sm"/>
            <a:tailEnd type="none" len="sm" w="sm"/>
          </a:ln>
        </p:spPr>
      </p:sp>
      <p:sp>
        <p:nvSpPr>
          <p:cNvPr name="AutoShape 57" id="57"/>
          <p:cNvSpPr/>
          <p:nvPr/>
        </p:nvSpPr>
        <p:spPr>
          <a:xfrm>
            <a:off x="952500" y="8763000"/>
            <a:ext cx="0" cy="381000"/>
          </a:xfrm>
          <a:prstGeom prst="line">
            <a:avLst/>
          </a:prstGeom>
          <a:ln cap="flat" w="38100">
            <a:solidFill>
              <a:srgbClr val="111111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8" id="58"/>
          <p:cNvSpPr/>
          <p:nvPr/>
        </p:nvSpPr>
        <p:spPr>
          <a:xfrm>
            <a:off x="10858500" y="8763000"/>
            <a:ext cx="0" cy="381000"/>
          </a:xfrm>
          <a:prstGeom prst="line">
            <a:avLst/>
          </a:prstGeom>
          <a:ln cap="flat" w="38100">
            <a:solidFill>
              <a:srgbClr val="111111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59" id="59"/>
          <p:cNvGrpSpPr/>
          <p:nvPr/>
        </p:nvGrpSpPr>
        <p:grpSpPr>
          <a:xfrm rot="0">
            <a:off x="11906250" y="8096250"/>
            <a:ext cx="4095750" cy="457200"/>
            <a:chOff x="0" y="0"/>
            <a:chExt cx="5461000" cy="609600"/>
          </a:xfrm>
        </p:grpSpPr>
        <p:sp>
          <p:nvSpPr>
            <p:cNvPr name="Freeform 60" id="60"/>
            <p:cNvSpPr/>
            <p:nvPr/>
          </p:nvSpPr>
          <p:spPr>
            <a:xfrm flipH="false" flipV="false" rot="0">
              <a:off x="0" y="0"/>
              <a:ext cx="5461000" cy="609600"/>
            </a:xfrm>
            <a:custGeom>
              <a:avLst/>
              <a:gdLst/>
              <a:ahLst/>
              <a:cxnLst/>
              <a:rect r="r" b="b" t="t" l="l"/>
              <a:pathLst>
                <a:path h="609600" w="5461000">
                  <a:moveTo>
                    <a:pt x="0" y="0"/>
                  </a:moveTo>
                  <a:lnTo>
                    <a:pt x="5461000" y="0"/>
                  </a:lnTo>
                  <a:lnTo>
                    <a:pt x="5461000" y="609600"/>
                  </a:lnTo>
                  <a:lnTo>
                    <a:pt x="0" y="609600"/>
                  </a:lnTo>
                  <a:close/>
                </a:path>
              </a:pathLst>
            </a:custGeom>
            <a:solidFill>
              <a:srgbClr val="FFD21F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61" id="61"/>
            <p:cNvSpPr txBox="true"/>
            <p:nvPr/>
          </p:nvSpPr>
          <p:spPr>
            <a:xfrm>
              <a:off x="0" y="-19050"/>
              <a:ext cx="5461000" cy="6286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89"/>
                </a:lnSpc>
              </a:pPr>
              <a:r>
                <a:rPr lang="en-US" b="true" sz="1350" spc="108">
                  <a:solidFill>
                    <a:srgbClr val="111111"/>
                  </a:solidFill>
                  <a:latin typeface="Space Mono Bold"/>
                  <a:ea typeface="Space Mono Bold"/>
                  <a:cs typeface="Space Mono Bold"/>
                  <a:sym typeface="Space Mono Bold"/>
                </a:rPr>
                <a:t>DIMENSION / FIT / ASSEMBLE</a:t>
              </a:r>
            </a:p>
          </p:txBody>
        </p:sp>
      </p:grpSp>
      <p:sp>
        <p:nvSpPr>
          <p:cNvPr name="Freeform 62" id="62"/>
          <p:cNvSpPr/>
          <p:nvPr/>
        </p:nvSpPr>
        <p:spPr>
          <a:xfrm flipH="false" flipV="false" rot="0">
            <a:off x="952500" y="1757362"/>
            <a:ext cx="10134600" cy="6796088"/>
          </a:xfrm>
          <a:custGeom>
            <a:avLst/>
            <a:gdLst/>
            <a:ahLst/>
            <a:cxnLst/>
            <a:rect r="r" b="b" t="t" l="l"/>
            <a:pathLst>
              <a:path h="6796088" w="10134600">
                <a:moveTo>
                  <a:pt x="0" y="0"/>
                </a:moveTo>
                <a:lnTo>
                  <a:pt x="10134600" y="0"/>
                </a:lnTo>
                <a:lnTo>
                  <a:pt x="10134600" y="6796088"/>
                </a:lnTo>
                <a:lnTo>
                  <a:pt x="0" y="67960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1445" t="-52604" r="-44197" b="-66207"/>
            </a:stretch>
          </a:blipFill>
          <a:ln w="38100" cap="sq">
            <a:solidFill>
              <a:srgbClr val="000000"/>
            </a:solidFill>
            <a:prstDash val="solid"/>
            <a:miter/>
          </a:ln>
        </p:spPr>
      </p:sp>
      <p:sp>
        <p:nvSpPr>
          <p:cNvPr name="TextBox 63" id="63"/>
          <p:cNvSpPr txBox="true"/>
          <p:nvPr/>
        </p:nvSpPr>
        <p:spPr>
          <a:xfrm rot="0">
            <a:off x="3143250" y="457200"/>
            <a:ext cx="114300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spc="89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CAD &amp; 3D MODELLING</a:t>
            </a:r>
          </a:p>
        </p:txBody>
      </p:sp>
      <p:sp>
        <p:nvSpPr>
          <p:cNvPr name="TextBox 64" id="64"/>
          <p:cNvSpPr txBox="true"/>
          <p:nvPr/>
        </p:nvSpPr>
        <p:spPr>
          <a:xfrm rot="0">
            <a:off x="16059150" y="9620250"/>
            <a:ext cx="142875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100"/>
              </a:lnSpc>
            </a:pPr>
            <a:r>
              <a:rPr lang="en-US" b="true" sz="1500" spc="89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07 / 17</a:t>
            </a:r>
          </a:p>
        </p:txBody>
      </p:sp>
      <p:sp>
        <p:nvSpPr>
          <p:cNvPr name="TextBox 65" id="65"/>
          <p:cNvSpPr txBox="true"/>
          <p:nvPr/>
        </p:nvSpPr>
        <p:spPr>
          <a:xfrm rot="0">
            <a:off x="11906250" y="1914525"/>
            <a:ext cx="5429250" cy="18623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51"/>
              </a:lnSpc>
            </a:pPr>
            <a:r>
              <a:rPr lang="en-US" sz="495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DESIGN IT</a:t>
            </a:r>
          </a:p>
          <a:p>
            <a:pPr algn="l">
              <a:lnSpc>
                <a:spcPts val="4851"/>
              </a:lnSpc>
            </a:pPr>
            <a:r>
              <a:rPr lang="en-US" sz="495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BEFORE YOU</a:t>
            </a:r>
          </a:p>
          <a:p>
            <a:pPr algn="l">
              <a:lnSpc>
                <a:spcPts val="4851"/>
              </a:lnSpc>
            </a:pPr>
            <a:r>
              <a:rPr lang="en-US" sz="495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BUILD IT.</a:t>
            </a:r>
          </a:p>
        </p:txBody>
      </p:sp>
      <p:sp>
        <p:nvSpPr>
          <p:cNvPr name="TextBox 66" id="66"/>
          <p:cNvSpPr txBox="true"/>
          <p:nvPr/>
        </p:nvSpPr>
        <p:spPr>
          <a:xfrm rot="0">
            <a:off x="11906250" y="5105400"/>
            <a:ext cx="5334000" cy="12363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0"/>
              </a:lnSpc>
            </a:pPr>
            <a:r>
              <a:rPr lang="en-US" sz="2100">
                <a:solidFill>
                  <a:srgbClr val="111111"/>
                </a:solidFill>
                <a:latin typeface="Barlow"/>
                <a:ea typeface="Barlow"/>
                <a:cs typeface="Barlow"/>
                <a:sym typeface="Barlow"/>
              </a:rPr>
              <a:t>Sketching &amp; concept design</a:t>
            </a:r>
          </a:p>
          <a:p>
            <a:pPr algn="l">
              <a:lnSpc>
                <a:spcPts val="3360"/>
              </a:lnSpc>
            </a:pPr>
            <a:r>
              <a:rPr lang="en-US" sz="2100">
                <a:solidFill>
                  <a:srgbClr val="111111"/>
                </a:solidFill>
                <a:latin typeface="Barlow"/>
                <a:ea typeface="Barlow"/>
                <a:cs typeface="Barlow"/>
                <a:sym typeface="Barlow"/>
              </a:rPr>
              <a:t>Part modelling techniques</a:t>
            </a:r>
          </a:p>
          <a:p>
            <a:pPr algn="l">
              <a:lnSpc>
                <a:spcPts val="3360"/>
              </a:lnSpc>
            </a:pPr>
            <a:r>
              <a:rPr lang="en-US" sz="2100">
                <a:solidFill>
                  <a:srgbClr val="111111"/>
                </a:solidFill>
                <a:latin typeface="Barlow"/>
                <a:ea typeface="Barlow"/>
                <a:cs typeface="Barlow"/>
                <a:sym typeface="Barlow"/>
              </a:rPr>
              <a:t>Onshape assemblies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71450"/>
            <a:chOff x="0" y="0"/>
            <a:chExt cx="24384000" cy="2286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228600"/>
            </a:xfrm>
            <a:custGeom>
              <a:avLst/>
              <a:gdLst/>
              <a:ahLst/>
              <a:cxnLst/>
              <a:rect r="r" b="b" t="t" l="l"/>
              <a:pathLst>
                <a:path h="2286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228600"/>
                  </a:lnTo>
                  <a:lnTo>
                    <a:pt x="0" y="228600"/>
                  </a:lnTo>
                  <a:close/>
                </a:path>
              </a:pathLst>
            </a:custGeom>
            <a:solidFill>
              <a:srgbClr val="111111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4384000" cy="266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00100" y="400050"/>
            <a:ext cx="2000250" cy="457200"/>
            <a:chOff x="0" y="0"/>
            <a:chExt cx="2667000" cy="6096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667000" cy="609600"/>
            </a:xfrm>
            <a:custGeom>
              <a:avLst/>
              <a:gdLst/>
              <a:ahLst/>
              <a:cxnLst/>
              <a:rect r="r" b="b" t="t" l="l"/>
              <a:pathLst>
                <a:path h="609600" w="2667000">
                  <a:moveTo>
                    <a:pt x="0" y="0"/>
                  </a:moveTo>
                  <a:lnTo>
                    <a:pt x="2667000" y="0"/>
                  </a:lnTo>
                  <a:lnTo>
                    <a:pt x="2667000" y="609600"/>
                  </a:lnTo>
                  <a:lnTo>
                    <a:pt x="0" y="609600"/>
                  </a:lnTo>
                  <a:close/>
                </a:path>
              </a:pathLst>
            </a:custGeom>
            <a:solidFill>
              <a:srgbClr val="FF5A1F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2667000" cy="6286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89"/>
                </a:lnSpc>
              </a:pPr>
              <a:r>
                <a:rPr lang="en-US" b="true" sz="1350" spc="108">
                  <a:solidFill>
                    <a:srgbClr val="111111"/>
                  </a:solidFill>
                  <a:latin typeface="Space Mono Bold"/>
                  <a:ea typeface="Space Mono Bold"/>
                  <a:cs typeface="Space Mono Bold"/>
                  <a:sym typeface="Space Mono Bold"/>
                </a:rPr>
                <a:t>SECTION 08</a:t>
              </a:r>
            </a:p>
          </p:txBody>
        </p:sp>
      </p:grpSp>
      <p:sp>
        <p:nvSpPr>
          <p:cNvPr name="AutoShape 8" id="8"/>
          <p:cNvSpPr/>
          <p:nvPr/>
        </p:nvSpPr>
        <p:spPr>
          <a:xfrm>
            <a:off x="800100" y="1066800"/>
            <a:ext cx="16687800" cy="0"/>
          </a:xfrm>
          <a:prstGeom prst="line">
            <a:avLst/>
          </a:prstGeom>
          <a:ln cap="flat" w="38100">
            <a:solidFill>
              <a:srgbClr val="111111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9" id="9"/>
          <p:cNvGrpSpPr/>
          <p:nvPr/>
        </p:nvGrpSpPr>
        <p:grpSpPr>
          <a:xfrm rot="0">
            <a:off x="8572500" y="1714500"/>
            <a:ext cx="8572500" cy="6667500"/>
            <a:chOff x="0" y="0"/>
            <a:chExt cx="11430000" cy="8890000"/>
          </a:xfrm>
        </p:grpSpPr>
        <p:grpSp>
          <p:nvGrpSpPr>
            <p:cNvPr name="Group 10" id="10"/>
            <p:cNvGrpSpPr/>
            <p:nvPr/>
          </p:nvGrpSpPr>
          <p:grpSpPr>
            <a:xfrm rot="0">
              <a:off x="0" y="0"/>
              <a:ext cx="11430000" cy="8890000"/>
              <a:chOff x="0" y="0"/>
              <a:chExt cx="11430000" cy="88900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11430000" cy="8890000"/>
              </a:xfrm>
              <a:custGeom>
                <a:avLst/>
                <a:gdLst/>
                <a:ahLst/>
                <a:cxnLst/>
                <a:rect r="r" b="b" t="t" l="l"/>
                <a:pathLst>
                  <a:path h="8890000" w="11430000">
                    <a:moveTo>
                      <a:pt x="0" y="0"/>
                    </a:moveTo>
                    <a:lnTo>
                      <a:pt x="11430000" y="0"/>
                    </a:lnTo>
                    <a:lnTo>
                      <a:pt x="11430000" y="8890000"/>
                    </a:lnTo>
                    <a:lnTo>
                      <a:pt x="0" y="8890000"/>
                    </a:lnTo>
                    <a:close/>
                  </a:path>
                </a:pathLst>
              </a:custGeom>
              <a:solidFill>
                <a:srgbClr val="FFFDF7"/>
              </a:solidFill>
              <a:ln w="38100" cap="sq">
                <a:solidFill>
                  <a:srgbClr val="111111"/>
                </a:solidFill>
                <a:prstDash val="solid"/>
                <a:miter/>
              </a:ln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0" y="-38100"/>
                <a:ext cx="11430000" cy="89281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l">
                  <a:lnSpc>
                    <a:spcPts val="1679"/>
                  </a:lnSpc>
                </a:pPr>
              </a:p>
            </p:txBody>
          </p:sp>
        </p:grpSp>
        <p:grpSp>
          <p:nvGrpSpPr>
            <p:cNvPr name="Group 13" id="13"/>
            <p:cNvGrpSpPr/>
            <p:nvPr/>
          </p:nvGrpSpPr>
          <p:grpSpPr>
            <a:xfrm rot="0">
              <a:off x="0" y="0"/>
              <a:ext cx="228600" cy="8890000"/>
              <a:chOff x="0" y="0"/>
              <a:chExt cx="228600" cy="88900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228600" cy="8890000"/>
              </a:xfrm>
              <a:custGeom>
                <a:avLst/>
                <a:gdLst/>
                <a:ahLst/>
                <a:cxnLst/>
                <a:rect r="r" b="b" t="t" l="l"/>
                <a:pathLst>
                  <a:path h="8890000" w="228600">
                    <a:moveTo>
                      <a:pt x="0" y="0"/>
                    </a:moveTo>
                    <a:lnTo>
                      <a:pt x="228600" y="0"/>
                    </a:lnTo>
                    <a:lnTo>
                      <a:pt x="228600" y="8890000"/>
                    </a:lnTo>
                    <a:lnTo>
                      <a:pt x="0" y="8890000"/>
                    </a:lnTo>
                    <a:close/>
                  </a:path>
                </a:pathLst>
              </a:custGeom>
              <a:solidFill>
                <a:srgbClr val="FFD21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0" y="-38100"/>
                <a:ext cx="228600" cy="89281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l">
                  <a:lnSpc>
                    <a:spcPts val="1679"/>
                  </a:lnSpc>
                </a:pPr>
              </a:p>
            </p:txBody>
          </p:sp>
        </p:grpSp>
        <p:sp>
          <p:nvSpPr>
            <p:cNvPr name="TextBox 16" id="16"/>
            <p:cNvSpPr txBox="true"/>
            <p:nvPr/>
          </p:nvSpPr>
          <p:spPr>
            <a:xfrm rot="0">
              <a:off x="571500" y="4178300"/>
              <a:ext cx="10287000" cy="3429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100"/>
                </a:lnSpc>
              </a:pPr>
              <a:r>
                <a:rPr lang="en-US" b="true" sz="1500" spc="89">
                  <a:solidFill>
                    <a:srgbClr val="111111"/>
                  </a:solidFill>
                  <a:latin typeface="Space Mono Bold"/>
                  <a:ea typeface="Space Mono Bold"/>
                  <a:cs typeface="Space Mono Bold"/>
                  <a:sym typeface="Space Mono Bold"/>
                </a:rPr>
                <a:t>[ INSERT SOLAR INSTALLATION PHOTOS HERE ]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8572500" y="8667750"/>
            <a:ext cx="4000500" cy="76200"/>
            <a:chOff x="0" y="0"/>
            <a:chExt cx="5334000" cy="1016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5334000" cy="101600"/>
            </a:xfrm>
            <a:custGeom>
              <a:avLst/>
              <a:gdLst/>
              <a:ahLst/>
              <a:cxnLst/>
              <a:rect r="r" b="b" t="t" l="l"/>
              <a:pathLst>
                <a:path h="101600" w="5334000">
                  <a:moveTo>
                    <a:pt x="0" y="0"/>
                  </a:moveTo>
                  <a:lnTo>
                    <a:pt x="5334000" y="0"/>
                  </a:lnTo>
                  <a:lnTo>
                    <a:pt x="5334000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111111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5334000" cy="139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9239250" y="8839200"/>
            <a:ext cx="3333750" cy="76200"/>
            <a:chOff x="0" y="0"/>
            <a:chExt cx="4445000" cy="1016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4445000" cy="101600"/>
            </a:xfrm>
            <a:custGeom>
              <a:avLst/>
              <a:gdLst/>
              <a:ahLst/>
              <a:cxnLst/>
              <a:rect r="r" b="b" t="t" l="l"/>
              <a:pathLst>
                <a:path h="101600" w="4445000">
                  <a:moveTo>
                    <a:pt x="0" y="0"/>
                  </a:moveTo>
                  <a:lnTo>
                    <a:pt x="4445000" y="0"/>
                  </a:lnTo>
                  <a:lnTo>
                    <a:pt x="4445000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FF5A1F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22" id="22"/>
            <p:cNvSpPr txBox="true"/>
            <p:nvPr/>
          </p:nvSpPr>
          <p:spPr>
            <a:xfrm>
              <a:off x="0" y="-38100"/>
              <a:ext cx="4445000" cy="139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9906000" y="9010650"/>
            <a:ext cx="2667000" cy="76200"/>
            <a:chOff x="0" y="0"/>
            <a:chExt cx="3556000" cy="101600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3556000" cy="101600"/>
            </a:xfrm>
            <a:custGeom>
              <a:avLst/>
              <a:gdLst/>
              <a:ahLst/>
              <a:cxnLst/>
              <a:rect r="r" b="b" t="t" l="l"/>
              <a:pathLst>
                <a:path h="101600" w="3556000">
                  <a:moveTo>
                    <a:pt x="0" y="0"/>
                  </a:moveTo>
                  <a:lnTo>
                    <a:pt x="3556000" y="0"/>
                  </a:lnTo>
                  <a:lnTo>
                    <a:pt x="3556000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111111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25" id="25"/>
            <p:cNvSpPr txBox="true"/>
            <p:nvPr/>
          </p:nvSpPr>
          <p:spPr>
            <a:xfrm>
              <a:off x="0" y="-38100"/>
              <a:ext cx="3556000" cy="139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10572750" y="9182100"/>
            <a:ext cx="2000250" cy="76200"/>
            <a:chOff x="0" y="0"/>
            <a:chExt cx="2667000" cy="10160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2667000" cy="101600"/>
            </a:xfrm>
            <a:custGeom>
              <a:avLst/>
              <a:gdLst/>
              <a:ahLst/>
              <a:cxnLst/>
              <a:rect r="r" b="b" t="t" l="l"/>
              <a:pathLst>
                <a:path h="101600" w="2667000">
                  <a:moveTo>
                    <a:pt x="0" y="0"/>
                  </a:moveTo>
                  <a:lnTo>
                    <a:pt x="2667000" y="0"/>
                  </a:lnTo>
                  <a:lnTo>
                    <a:pt x="2667000" y="101600"/>
                  </a:lnTo>
                  <a:lnTo>
                    <a:pt x="0" y="101600"/>
                  </a:lnTo>
                  <a:close/>
                </a:path>
              </a:pathLst>
            </a:custGeom>
            <a:solidFill>
              <a:srgbClr val="FF5A1F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28" id="28"/>
            <p:cNvSpPr txBox="true"/>
            <p:nvPr/>
          </p:nvSpPr>
          <p:spPr>
            <a:xfrm>
              <a:off x="0" y="-38100"/>
              <a:ext cx="2667000" cy="139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sp>
        <p:nvSpPr>
          <p:cNvPr name="Freeform 29" id="29"/>
          <p:cNvSpPr/>
          <p:nvPr/>
        </p:nvSpPr>
        <p:spPr>
          <a:xfrm flipH="false" flipV="false" rot="0">
            <a:off x="8760956" y="1752600"/>
            <a:ext cx="8384044" cy="6629400"/>
          </a:xfrm>
          <a:custGeom>
            <a:avLst/>
            <a:gdLst/>
            <a:ahLst/>
            <a:cxnLst/>
            <a:rect r="r" b="b" t="t" l="l"/>
            <a:pathLst>
              <a:path h="6629400" w="8384044">
                <a:moveTo>
                  <a:pt x="0" y="0"/>
                </a:moveTo>
                <a:lnTo>
                  <a:pt x="8384044" y="0"/>
                </a:lnTo>
                <a:lnTo>
                  <a:pt x="8384044" y="6629400"/>
                </a:lnTo>
                <a:lnTo>
                  <a:pt x="0" y="66294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66626" r="0" b="-107186"/>
            </a:stretch>
          </a:blipFill>
          <a:ln w="66675" cap="sq">
            <a:solidFill>
              <a:srgbClr val="000000"/>
            </a:solidFill>
            <a:prstDash val="solid"/>
            <a:miter/>
          </a:ln>
        </p:spPr>
      </p:sp>
      <p:sp>
        <p:nvSpPr>
          <p:cNvPr name="TextBox 30" id="30"/>
          <p:cNvSpPr txBox="true"/>
          <p:nvPr/>
        </p:nvSpPr>
        <p:spPr>
          <a:xfrm rot="0">
            <a:off x="3143250" y="457200"/>
            <a:ext cx="114300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spc="89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SOLAR INSTALLATION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6059150" y="9620250"/>
            <a:ext cx="142875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100"/>
              </a:lnSpc>
            </a:pPr>
            <a:r>
              <a:rPr lang="en-US" b="true" sz="1500" spc="89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08 / 17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800100" y="1685925"/>
            <a:ext cx="6953250" cy="215950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86"/>
              </a:lnSpc>
            </a:pPr>
            <a:r>
              <a:rPr lang="en-US" sz="570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FROM SUNLIGHT</a:t>
            </a:r>
          </a:p>
          <a:p>
            <a:pPr algn="l">
              <a:lnSpc>
                <a:spcPts val="5586"/>
              </a:lnSpc>
            </a:pPr>
            <a:r>
              <a:rPr lang="en-US" sz="570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TO USABLE</a:t>
            </a:r>
          </a:p>
          <a:p>
            <a:pPr algn="l">
              <a:lnSpc>
                <a:spcPts val="5586"/>
              </a:lnSpc>
            </a:pPr>
            <a:r>
              <a:rPr lang="en-US" sz="570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POWER.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800100" y="5010150"/>
            <a:ext cx="6858000" cy="16554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60"/>
              </a:lnSpc>
            </a:pPr>
            <a:r>
              <a:rPr lang="en-US" sz="2100">
                <a:solidFill>
                  <a:srgbClr val="111111"/>
                </a:solidFill>
                <a:latin typeface="Barlow"/>
                <a:ea typeface="Barlow"/>
                <a:cs typeface="Barlow"/>
                <a:sym typeface="Barlow"/>
              </a:rPr>
              <a:t>Photovoltaic theory</a:t>
            </a:r>
          </a:p>
          <a:p>
            <a:pPr algn="l">
              <a:lnSpc>
                <a:spcPts val="3360"/>
              </a:lnSpc>
            </a:pPr>
            <a:r>
              <a:rPr lang="en-US" sz="2100">
                <a:solidFill>
                  <a:srgbClr val="111111"/>
                </a:solidFill>
                <a:latin typeface="Barlow"/>
                <a:ea typeface="Barlow"/>
                <a:cs typeface="Barlow"/>
                <a:sym typeface="Barlow"/>
              </a:rPr>
              <a:t>Panel setup &amp; wiring</a:t>
            </a:r>
          </a:p>
          <a:p>
            <a:pPr algn="l">
              <a:lnSpc>
                <a:spcPts val="3360"/>
              </a:lnSpc>
            </a:pPr>
            <a:r>
              <a:rPr lang="en-US" sz="2100">
                <a:solidFill>
                  <a:srgbClr val="111111"/>
                </a:solidFill>
                <a:latin typeface="Barlow"/>
                <a:ea typeface="Barlow"/>
                <a:cs typeface="Barlow"/>
                <a:sym typeface="Barlow"/>
              </a:rPr>
              <a:t>MPPT charge controllers</a:t>
            </a:r>
          </a:p>
          <a:p>
            <a:pPr algn="l">
              <a:lnSpc>
                <a:spcPts val="3360"/>
              </a:lnSpc>
            </a:pPr>
            <a:r>
              <a:rPr lang="en-US" sz="2100">
                <a:solidFill>
                  <a:srgbClr val="111111"/>
                </a:solidFill>
                <a:latin typeface="Barlow"/>
                <a:ea typeface="Barlow"/>
                <a:cs typeface="Barlow"/>
                <a:sym typeface="Barlow"/>
              </a:rPr>
              <a:t>Battery &amp; inverter integration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>
            <a:off x="762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>
            <a:off x="1524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" id="5"/>
          <p:cNvSpPr/>
          <p:nvPr/>
        </p:nvSpPr>
        <p:spPr>
          <a:xfrm>
            <a:off x="2286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>
            <a:off x="3048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>
            <a:off x="3810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8" id="8"/>
          <p:cNvSpPr/>
          <p:nvPr/>
        </p:nvSpPr>
        <p:spPr>
          <a:xfrm>
            <a:off x="4572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9" id="9"/>
          <p:cNvSpPr/>
          <p:nvPr/>
        </p:nvSpPr>
        <p:spPr>
          <a:xfrm>
            <a:off x="5334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0" id="10"/>
          <p:cNvSpPr/>
          <p:nvPr/>
        </p:nvSpPr>
        <p:spPr>
          <a:xfrm>
            <a:off x="6096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1" id="11"/>
          <p:cNvSpPr/>
          <p:nvPr/>
        </p:nvSpPr>
        <p:spPr>
          <a:xfrm>
            <a:off x="6858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2" id="12"/>
          <p:cNvSpPr/>
          <p:nvPr/>
        </p:nvSpPr>
        <p:spPr>
          <a:xfrm>
            <a:off x="7620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3" id="13"/>
          <p:cNvSpPr/>
          <p:nvPr/>
        </p:nvSpPr>
        <p:spPr>
          <a:xfrm>
            <a:off x="8382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4" id="14"/>
          <p:cNvSpPr/>
          <p:nvPr/>
        </p:nvSpPr>
        <p:spPr>
          <a:xfrm>
            <a:off x="9144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5" id="15"/>
          <p:cNvSpPr/>
          <p:nvPr/>
        </p:nvSpPr>
        <p:spPr>
          <a:xfrm>
            <a:off x="9906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6" id="16"/>
          <p:cNvSpPr/>
          <p:nvPr/>
        </p:nvSpPr>
        <p:spPr>
          <a:xfrm>
            <a:off x="10668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7" id="17"/>
          <p:cNvSpPr/>
          <p:nvPr/>
        </p:nvSpPr>
        <p:spPr>
          <a:xfrm>
            <a:off x="11430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8" id="18"/>
          <p:cNvSpPr/>
          <p:nvPr/>
        </p:nvSpPr>
        <p:spPr>
          <a:xfrm>
            <a:off x="12192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9" id="19"/>
          <p:cNvSpPr/>
          <p:nvPr/>
        </p:nvSpPr>
        <p:spPr>
          <a:xfrm>
            <a:off x="12954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0" id="20"/>
          <p:cNvSpPr/>
          <p:nvPr/>
        </p:nvSpPr>
        <p:spPr>
          <a:xfrm>
            <a:off x="13716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1" id="21"/>
          <p:cNvSpPr/>
          <p:nvPr/>
        </p:nvSpPr>
        <p:spPr>
          <a:xfrm>
            <a:off x="14478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2" id="22"/>
          <p:cNvSpPr/>
          <p:nvPr/>
        </p:nvSpPr>
        <p:spPr>
          <a:xfrm>
            <a:off x="15240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3" id="23"/>
          <p:cNvSpPr/>
          <p:nvPr/>
        </p:nvSpPr>
        <p:spPr>
          <a:xfrm>
            <a:off x="16002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4" id="24"/>
          <p:cNvSpPr/>
          <p:nvPr/>
        </p:nvSpPr>
        <p:spPr>
          <a:xfrm>
            <a:off x="16764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5" id="25"/>
          <p:cNvSpPr/>
          <p:nvPr/>
        </p:nvSpPr>
        <p:spPr>
          <a:xfrm>
            <a:off x="17526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6" id="26"/>
          <p:cNvSpPr/>
          <p:nvPr/>
        </p:nvSpPr>
        <p:spPr>
          <a:xfrm>
            <a:off x="18288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7" id="27"/>
          <p:cNvSpPr/>
          <p:nvPr/>
        </p:nvSpPr>
        <p:spPr>
          <a:xfrm>
            <a:off x="0" y="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8" id="28"/>
          <p:cNvSpPr/>
          <p:nvPr/>
        </p:nvSpPr>
        <p:spPr>
          <a:xfrm>
            <a:off x="0" y="762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9" id="29"/>
          <p:cNvSpPr/>
          <p:nvPr/>
        </p:nvSpPr>
        <p:spPr>
          <a:xfrm>
            <a:off x="0" y="1524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0" id="30"/>
          <p:cNvSpPr/>
          <p:nvPr/>
        </p:nvSpPr>
        <p:spPr>
          <a:xfrm>
            <a:off x="0" y="2286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1" id="31"/>
          <p:cNvSpPr/>
          <p:nvPr/>
        </p:nvSpPr>
        <p:spPr>
          <a:xfrm>
            <a:off x="0" y="3048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2" id="32"/>
          <p:cNvSpPr/>
          <p:nvPr/>
        </p:nvSpPr>
        <p:spPr>
          <a:xfrm>
            <a:off x="0" y="3810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3" id="33"/>
          <p:cNvSpPr/>
          <p:nvPr/>
        </p:nvSpPr>
        <p:spPr>
          <a:xfrm>
            <a:off x="0" y="4572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4" id="34"/>
          <p:cNvSpPr/>
          <p:nvPr/>
        </p:nvSpPr>
        <p:spPr>
          <a:xfrm>
            <a:off x="0" y="5334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5" id="35"/>
          <p:cNvSpPr/>
          <p:nvPr/>
        </p:nvSpPr>
        <p:spPr>
          <a:xfrm>
            <a:off x="0" y="6096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6" id="36"/>
          <p:cNvSpPr/>
          <p:nvPr/>
        </p:nvSpPr>
        <p:spPr>
          <a:xfrm>
            <a:off x="0" y="6858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7" id="37"/>
          <p:cNvSpPr/>
          <p:nvPr/>
        </p:nvSpPr>
        <p:spPr>
          <a:xfrm>
            <a:off x="0" y="7620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8" id="38"/>
          <p:cNvSpPr/>
          <p:nvPr/>
        </p:nvSpPr>
        <p:spPr>
          <a:xfrm>
            <a:off x="0" y="8382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9" id="39"/>
          <p:cNvSpPr/>
          <p:nvPr/>
        </p:nvSpPr>
        <p:spPr>
          <a:xfrm>
            <a:off x="0" y="9144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0" id="40"/>
          <p:cNvSpPr/>
          <p:nvPr/>
        </p:nvSpPr>
        <p:spPr>
          <a:xfrm>
            <a:off x="0" y="9906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1" id="41"/>
          <p:cNvGrpSpPr/>
          <p:nvPr/>
        </p:nvGrpSpPr>
        <p:grpSpPr>
          <a:xfrm rot="0">
            <a:off x="0" y="0"/>
            <a:ext cx="18288000" cy="171450"/>
            <a:chOff x="0" y="0"/>
            <a:chExt cx="24384000" cy="22860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24384000" cy="228600"/>
            </a:xfrm>
            <a:custGeom>
              <a:avLst/>
              <a:gdLst/>
              <a:ahLst/>
              <a:cxnLst/>
              <a:rect r="r" b="b" t="t" l="l"/>
              <a:pathLst>
                <a:path h="2286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228600"/>
                  </a:lnTo>
                  <a:lnTo>
                    <a:pt x="0" y="228600"/>
                  </a:lnTo>
                  <a:close/>
                </a:path>
              </a:pathLst>
            </a:custGeom>
            <a:solidFill>
              <a:srgbClr val="111111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43" id="43"/>
            <p:cNvSpPr txBox="true"/>
            <p:nvPr/>
          </p:nvSpPr>
          <p:spPr>
            <a:xfrm>
              <a:off x="0" y="-38100"/>
              <a:ext cx="24384000" cy="266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44" id="44"/>
          <p:cNvGrpSpPr/>
          <p:nvPr/>
        </p:nvGrpSpPr>
        <p:grpSpPr>
          <a:xfrm rot="0">
            <a:off x="800100" y="400050"/>
            <a:ext cx="2000250" cy="457200"/>
            <a:chOff x="0" y="0"/>
            <a:chExt cx="2667000" cy="609600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2667000" cy="609600"/>
            </a:xfrm>
            <a:custGeom>
              <a:avLst/>
              <a:gdLst/>
              <a:ahLst/>
              <a:cxnLst/>
              <a:rect r="r" b="b" t="t" l="l"/>
              <a:pathLst>
                <a:path h="609600" w="2667000">
                  <a:moveTo>
                    <a:pt x="0" y="0"/>
                  </a:moveTo>
                  <a:lnTo>
                    <a:pt x="2667000" y="0"/>
                  </a:lnTo>
                  <a:lnTo>
                    <a:pt x="2667000" y="609600"/>
                  </a:lnTo>
                  <a:lnTo>
                    <a:pt x="0" y="609600"/>
                  </a:lnTo>
                  <a:close/>
                </a:path>
              </a:pathLst>
            </a:custGeom>
            <a:solidFill>
              <a:srgbClr val="FF5A1F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46" id="46"/>
            <p:cNvSpPr txBox="true"/>
            <p:nvPr/>
          </p:nvSpPr>
          <p:spPr>
            <a:xfrm>
              <a:off x="0" y="-19050"/>
              <a:ext cx="2667000" cy="6286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89"/>
                </a:lnSpc>
              </a:pPr>
              <a:r>
                <a:rPr lang="en-US" b="true" sz="1350" spc="108">
                  <a:solidFill>
                    <a:srgbClr val="111111"/>
                  </a:solidFill>
                  <a:latin typeface="Space Mono Bold"/>
                  <a:ea typeface="Space Mono Bold"/>
                  <a:cs typeface="Space Mono Bold"/>
                  <a:sym typeface="Space Mono Bold"/>
                </a:rPr>
                <a:t>SECTION 09</a:t>
              </a:r>
            </a:p>
          </p:txBody>
        </p:sp>
      </p:grpSp>
      <p:sp>
        <p:nvSpPr>
          <p:cNvPr name="AutoShape 47" id="47"/>
          <p:cNvSpPr/>
          <p:nvPr/>
        </p:nvSpPr>
        <p:spPr>
          <a:xfrm>
            <a:off x="800100" y="1066800"/>
            <a:ext cx="16687800" cy="0"/>
          </a:xfrm>
          <a:prstGeom prst="line">
            <a:avLst/>
          </a:prstGeom>
          <a:ln cap="flat" w="38100">
            <a:solidFill>
              <a:srgbClr val="111111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8" id="48"/>
          <p:cNvGrpSpPr/>
          <p:nvPr/>
        </p:nvGrpSpPr>
        <p:grpSpPr>
          <a:xfrm rot="0">
            <a:off x="904875" y="4953000"/>
            <a:ext cx="3143250" cy="1428750"/>
            <a:chOff x="0" y="0"/>
            <a:chExt cx="4191000" cy="1905000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4191000" cy="1905000"/>
            </a:xfrm>
            <a:custGeom>
              <a:avLst/>
              <a:gdLst/>
              <a:ahLst/>
              <a:cxnLst/>
              <a:rect r="r" b="b" t="t" l="l"/>
              <a:pathLst>
                <a:path h="1905000" w="4191000">
                  <a:moveTo>
                    <a:pt x="0" y="0"/>
                  </a:moveTo>
                  <a:lnTo>
                    <a:pt x="4191000" y="0"/>
                  </a:lnTo>
                  <a:lnTo>
                    <a:pt x="4191000" y="1905000"/>
                  </a:lnTo>
                  <a:lnTo>
                    <a:pt x="0" y="1905000"/>
                  </a:lnTo>
                  <a:close/>
                </a:path>
              </a:pathLst>
            </a:custGeom>
            <a:solidFill>
              <a:srgbClr val="FF5A1F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50" id="50"/>
            <p:cNvSpPr txBox="true"/>
            <p:nvPr/>
          </p:nvSpPr>
          <p:spPr>
            <a:xfrm>
              <a:off x="0" y="19050"/>
              <a:ext cx="4191000" cy="1885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40"/>
                </a:lnSpc>
              </a:pPr>
              <a:r>
                <a:rPr lang="en-US" sz="2400" b="true">
                  <a:solidFill>
                    <a:srgbClr val="111111"/>
                  </a:solidFill>
                  <a:latin typeface="Space Mono Bold"/>
                  <a:ea typeface="Space Mono Bold"/>
                  <a:cs typeface="Space Mono Bold"/>
                  <a:sym typeface="Space Mono Bold"/>
                </a:rPr>
                <a:t>ESP32</a:t>
              </a:r>
            </a:p>
          </p:txBody>
        </p:sp>
      </p:grpSp>
      <p:sp>
        <p:nvSpPr>
          <p:cNvPr name="AutoShape 51" id="51"/>
          <p:cNvSpPr/>
          <p:nvPr/>
        </p:nvSpPr>
        <p:spPr>
          <a:xfrm>
            <a:off x="4048125" y="5667375"/>
            <a:ext cx="1000125" cy="0"/>
          </a:xfrm>
          <a:prstGeom prst="line">
            <a:avLst/>
          </a:prstGeom>
          <a:ln cap="flat" w="57150">
            <a:solidFill>
              <a:srgbClr val="1261F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52" id="52"/>
          <p:cNvGrpSpPr/>
          <p:nvPr/>
        </p:nvGrpSpPr>
        <p:grpSpPr>
          <a:xfrm rot="0">
            <a:off x="5143500" y="4953000"/>
            <a:ext cx="3143250" cy="1428750"/>
            <a:chOff x="0" y="0"/>
            <a:chExt cx="4191000" cy="1905000"/>
          </a:xfrm>
        </p:grpSpPr>
        <p:sp>
          <p:nvSpPr>
            <p:cNvPr name="Freeform 53" id="53"/>
            <p:cNvSpPr/>
            <p:nvPr/>
          </p:nvSpPr>
          <p:spPr>
            <a:xfrm flipH="false" flipV="false" rot="0">
              <a:off x="0" y="0"/>
              <a:ext cx="4191000" cy="1905000"/>
            </a:xfrm>
            <a:custGeom>
              <a:avLst/>
              <a:gdLst/>
              <a:ahLst/>
              <a:cxnLst/>
              <a:rect r="r" b="b" t="t" l="l"/>
              <a:pathLst>
                <a:path h="1905000" w="4191000">
                  <a:moveTo>
                    <a:pt x="0" y="0"/>
                  </a:moveTo>
                  <a:lnTo>
                    <a:pt x="4191000" y="0"/>
                  </a:lnTo>
                  <a:lnTo>
                    <a:pt x="4191000" y="1905000"/>
                  </a:lnTo>
                  <a:lnTo>
                    <a:pt x="0" y="1905000"/>
                  </a:lnTo>
                  <a:close/>
                </a:path>
              </a:pathLst>
            </a:custGeom>
            <a:solidFill>
              <a:srgbClr val="FFFDF7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54" id="54"/>
            <p:cNvSpPr txBox="true"/>
            <p:nvPr/>
          </p:nvSpPr>
          <p:spPr>
            <a:xfrm>
              <a:off x="0" y="19050"/>
              <a:ext cx="4191000" cy="1885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40"/>
                </a:lnSpc>
              </a:pPr>
              <a:r>
                <a:rPr lang="en-US" sz="2400" b="true">
                  <a:solidFill>
                    <a:srgbClr val="111111"/>
                  </a:solidFill>
                  <a:latin typeface="Space Mono Bold"/>
                  <a:ea typeface="Space Mono Bold"/>
                  <a:cs typeface="Space Mono Bold"/>
                  <a:sym typeface="Space Mono Bold"/>
                </a:rPr>
                <a:t>MQTT</a:t>
              </a:r>
            </a:p>
          </p:txBody>
        </p:sp>
      </p:grpSp>
      <p:sp>
        <p:nvSpPr>
          <p:cNvPr name="AutoShape 55" id="55"/>
          <p:cNvSpPr/>
          <p:nvPr/>
        </p:nvSpPr>
        <p:spPr>
          <a:xfrm>
            <a:off x="8286750" y="5667375"/>
            <a:ext cx="1000125" cy="0"/>
          </a:xfrm>
          <a:prstGeom prst="line">
            <a:avLst/>
          </a:prstGeom>
          <a:ln cap="flat" w="57150">
            <a:solidFill>
              <a:srgbClr val="1261F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56" id="56"/>
          <p:cNvGrpSpPr/>
          <p:nvPr/>
        </p:nvGrpSpPr>
        <p:grpSpPr>
          <a:xfrm rot="0">
            <a:off x="9382125" y="4953000"/>
            <a:ext cx="3143250" cy="1428750"/>
            <a:chOff x="0" y="0"/>
            <a:chExt cx="4191000" cy="1905000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4191000" cy="1905000"/>
            </a:xfrm>
            <a:custGeom>
              <a:avLst/>
              <a:gdLst/>
              <a:ahLst/>
              <a:cxnLst/>
              <a:rect r="r" b="b" t="t" l="l"/>
              <a:pathLst>
                <a:path h="1905000" w="4191000">
                  <a:moveTo>
                    <a:pt x="0" y="0"/>
                  </a:moveTo>
                  <a:lnTo>
                    <a:pt x="4191000" y="0"/>
                  </a:lnTo>
                  <a:lnTo>
                    <a:pt x="4191000" y="1905000"/>
                  </a:lnTo>
                  <a:lnTo>
                    <a:pt x="0" y="1905000"/>
                  </a:lnTo>
                  <a:close/>
                </a:path>
              </a:pathLst>
            </a:custGeom>
            <a:solidFill>
              <a:srgbClr val="FFFDF7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58" id="58"/>
            <p:cNvSpPr txBox="true"/>
            <p:nvPr/>
          </p:nvSpPr>
          <p:spPr>
            <a:xfrm>
              <a:off x="0" y="19050"/>
              <a:ext cx="4191000" cy="1885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40"/>
                </a:lnSpc>
              </a:pPr>
              <a:r>
                <a:rPr lang="en-US" sz="2400" b="true">
                  <a:solidFill>
                    <a:srgbClr val="111111"/>
                  </a:solidFill>
                  <a:latin typeface="Space Mono Bold"/>
                  <a:ea typeface="Space Mono Bold"/>
                  <a:cs typeface="Space Mono Bold"/>
                  <a:sym typeface="Space Mono Bold"/>
                </a:rPr>
                <a:t>NODE.JS</a:t>
              </a:r>
            </a:p>
          </p:txBody>
        </p:sp>
      </p:grpSp>
      <p:sp>
        <p:nvSpPr>
          <p:cNvPr name="AutoShape 59" id="59"/>
          <p:cNvSpPr/>
          <p:nvPr/>
        </p:nvSpPr>
        <p:spPr>
          <a:xfrm>
            <a:off x="12525375" y="5667375"/>
            <a:ext cx="1000125" cy="0"/>
          </a:xfrm>
          <a:prstGeom prst="line">
            <a:avLst/>
          </a:prstGeom>
          <a:ln cap="flat" w="57150">
            <a:solidFill>
              <a:srgbClr val="1261FF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60" id="60"/>
          <p:cNvGrpSpPr/>
          <p:nvPr/>
        </p:nvGrpSpPr>
        <p:grpSpPr>
          <a:xfrm rot="0">
            <a:off x="13620750" y="4953000"/>
            <a:ext cx="3143250" cy="1428750"/>
            <a:chOff x="0" y="0"/>
            <a:chExt cx="4191000" cy="1905000"/>
          </a:xfrm>
        </p:grpSpPr>
        <p:sp>
          <p:nvSpPr>
            <p:cNvPr name="Freeform 61" id="61"/>
            <p:cNvSpPr/>
            <p:nvPr/>
          </p:nvSpPr>
          <p:spPr>
            <a:xfrm flipH="false" flipV="false" rot="0">
              <a:off x="0" y="0"/>
              <a:ext cx="4191000" cy="1905000"/>
            </a:xfrm>
            <a:custGeom>
              <a:avLst/>
              <a:gdLst/>
              <a:ahLst/>
              <a:cxnLst/>
              <a:rect r="r" b="b" t="t" l="l"/>
              <a:pathLst>
                <a:path h="1905000" w="4191000">
                  <a:moveTo>
                    <a:pt x="0" y="0"/>
                  </a:moveTo>
                  <a:lnTo>
                    <a:pt x="4191000" y="0"/>
                  </a:lnTo>
                  <a:lnTo>
                    <a:pt x="4191000" y="1905000"/>
                  </a:lnTo>
                  <a:lnTo>
                    <a:pt x="0" y="1905000"/>
                  </a:lnTo>
                  <a:close/>
                </a:path>
              </a:pathLst>
            </a:custGeom>
            <a:solidFill>
              <a:srgbClr val="FFD21F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62" id="62"/>
            <p:cNvSpPr txBox="true"/>
            <p:nvPr/>
          </p:nvSpPr>
          <p:spPr>
            <a:xfrm>
              <a:off x="0" y="19050"/>
              <a:ext cx="4191000" cy="18859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40"/>
                </a:lnSpc>
              </a:pPr>
              <a:r>
                <a:rPr lang="en-US" sz="2400" b="true">
                  <a:solidFill>
                    <a:srgbClr val="111111"/>
                  </a:solidFill>
                  <a:latin typeface="Space Mono Bold"/>
                  <a:ea typeface="Space Mono Bold"/>
                  <a:cs typeface="Space Mono Bold"/>
                  <a:sym typeface="Space Mono Bold"/>
                </a:rPr>
                <a:t>WEB DASHBOARD</a:t>
              </a:r>
            </a:p>
          </p:txBody>
        </p:sp>
      </p:grpSp>
      <p:grpSp>
        <p:nvGrpSpPr>
          <p:cNvPr name="Group 63" id="63"/>
          <p:cNvGrpSpPr/>
          <p:nvPr/>
        </p:nvGrpSpPr>
        <p:grpSpPr>
          <a:xfrm rot="0">
            <a:off x="4857750" y="7239000"/>
            <a:ext cx="8572500" cy="1714500"/>
            <a:chOff x="0" y="0"/>
            <a:chExt cx="11430000" cy="2286000"/>
          </a:xfrm>
        </p:grpSpPr>
        <p:grpSp>
          <p:nvGrpSpPr>
            <p:cNvPr name="Group 64" id="64"/>
            <p:cNvGrpSpPr/>
            <p:nvPr/>
          </p:nvGrpSpPr>
          <p:grpSpPr>
            <a:xfrm rot="0">
              <a:off x="0" y="0"/>
              <a:ext cx="11430000" cy="2286000"/>
              <a:chOff x="0" y="0"/>
              <a:chExt cx="11430000" cy="2286000"/>
            </a:xfrm>
          </p:grpSpPr>
          <p:sp>
            <p:nvSpPr>
              <p:cNvPr name="Freeform 65" id="65"/>
              <p:cNvSpPr/>
              <p:nvPr/>
            </p:nvSpPr>
            <p:spPr>
              <a:xfrm flipH="false" flipV="false" rot="0">
                <a:off x="0" y="0"/>
                <a:ext cx="11430000" cy="2286000"/>
              </a:xfrm>
              <a:custGeom>
                <a:avLst/>
                <a:gdLst/>
                <a:ahLst/>
                <a:cxnLst/>
                <a:rect r="r" b="b" t="t" l="l"/>
                <a:pathLst>
                  <a:path h="2286000" w="11430000">
                    <a:moveTo>
                      <a:pt x="0" y="0"/>
                    </a:moveTo>
                    <a:lnTo>
                      <a:pt x="11430000" y="0"/>
                    </a:lnTo>
                    <a:lnTo>
                      <a:pt x="11430000" y="2286000"/>
                    </a:lnTo>
                    <a:lnTo>
                      <a:pt x="0" y="2286000"/>
                    </a:lnTo>
                    <a:close/>
                  </a:path>
                </a:pathLst>
              </a:custGeom>
              <a:solidFill>
                <a:srgbClr val="FFFDF7"/>
              </a:solidFill>
              <a:ln w="38100" cap="sq">
                <a:solidFill>
                  <a:srgbClr val="111111"/>
                </a:solidFill>
                <a:prstDash val="solid"/>
                <a:miter/>
              </a:ln>
            </p:spPr>
          </p:sp>
          <p:sp>
            <p:nvSpPr>
              <p:cNvPr name="TextBox 66" id="66"/>
              <p:cNvSpPr txBox="true"/>
              <p:nvPr/>
            </p:nvSpPr>
            <p:spPr>
              <a:xfrm>
                <a:off x="0" y="-38100"/>
                <a:ext cx="11430000" cy="23241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l">
                  <a:lnSpc>
                    <a:spcPts val="1679"/>
                  </a:lnSpc>
                </a:pPr>
              </a:p>
            </p:txBody>
          </p:sp>
        </p:grpSp>
        <p:grpSp>
          <p:nvGrpSpPr>
            <p:cNvPr name="Group 67" id="67"/>
            <p:cNvGrpSpPr/>
            <p:nvPr/>
          </p:nvGrpSpPr>
          <p:grpSpPr>
            <a:xfrm rot="0">
              <a:off x="0" y="0"/>
              <a:ext cx="228600" cy="2286000"/>
              <a:chOff x="0" y="0"/>
              <a:chExt cx="228600" cy="2286000"/>
            </a:xfrm>
          </p:grpSpPr>
          <p:sp>
            <p:nvSpPr>
              <p:cNvPr name="Freeform 68" id="68"/>
              <p:cNvSpPr/>
              <p:nvPr/>
            </p:nvSpPr>
            <p:spPr>
              <a:xfrm flipH="false" flipV="false" rot="0">
                <a:off x="0" y="0"/>
                <a:ext cx="228600" cy="2286000"/>
              </a:xfrm>
              <a:custGeom>
                <a:avLst/>
                <a:gdLst/>
                <a:ahLst/>
                <a:cxnLst/>
                <a:rect r="r" b="b" t="t" l="l"/>
                <a:pathLst>
                  <a:path h="2286000" w="228600">
                    <a:moveTo>
                      <a:pt x="0" y="0"/>
                    </a:moveTo>
                    <a:lnTo>
                      <a:pt x="228600" y="0"/>
                    </a:lnTo>
                    <a:lnTo>
                      <a:pt x="228600" y="2286000"/>
                    </a:lnTo>
                    <a:lnTo>
                      <a:pt x="0" y="2286000"/>
                    </a:lnTo>
                    <a:close/>
                  </a:path>
                </a:pathLst>
              </a:custGeom>
              <a:solidFill>
                <a:srgbClr val="1261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69" id="69"/>
              <p:cNvSpPr txBox="true"/>
              <p:nvPr/>
            </p:nvSpPr>
            <p:spPr>
              <a:xfrm>
                <a:off x="0" y="-38100"/>
                <a:ext cx="228600" cy="23241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l">
                  <a:lnSpc>
                    <a:spcPts val="1679"/>
                  </a:lnSpc>
                </a:pPr>
              </a:p>
            </p:txBody>
          </p:sp>
        </p:grpSp>
        <p:sp>
          <p:nvSpPr>
            <p:cNvPr name="TextBox 70" id="70"/>
            <p:cNvSpPr txBox="true"/>
            <p:nvPr/>
          </p:nvSpPr>
          <p:spPr>
            <a:xfrm rot="0">
              <a:off x="571500" y="876300"/>
              <a:ext cx="10287000" cy="3429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100"/>
                </a:lnSpc>
              </a:pPr>
              <a:r>
                <a:rPr lang="en-US" b="true" sz="1500" spc="89">
                  <a:solidFill>
                    <a:srgbClr val="111111"/>
                  </a:solidFill>
                  <a:latin typeface="Space Mono Bold"/>
                  <a:ea typeface="Space Mono Bold"/>
                  <a:cs typeface="Space Mono Bold"/>
                  <a:sym typeface="Space Mono Bold"/>
                </a:rPr>
                <a:t>[ ARCHITECTURE VISUAL / SYSTEM DIAGRAM ]</a:t>
              </a:r>
            </a:p>
          </p:txBody>
        </p:sp>
      </p:grpSp>
      <p:sp>
        <p:nvSpPr>
          <p:cNvPr name="Freeform 71" id="71"/>
          <p:cNvSpPr/>
          <p:nvPr/>
        </p:nvSpPr>
        <p:spPr>
          <a:xfrm flipH="false" flipV="false" rot="-5400000">
            <a:off x="8379126" y="3931936"/>
            <a:ext cx="1652587" cy="8352440"/>
          </a:xfrm>
          <a:custGeom>
            <a:avLst/>
            <a:gdLst/>
            <a:ahLst/>
            <a:cxnLst/>
            <a:rect r="r" b="b" t="t" l="l"/>
            <a:pathLst>
              <a:path h="8352440" w="1652587">
                <a:moveTo>
                  <a:pt x="0" y="0"/>
                </a:moveTo>
                <a:lnTo>
                  <a:pt x="1652588" y="0"/>
                </a:lnTo>
                <a:lnTo>
                  <a:pt x="1652588" y="8352440"/>
                </a:lnTo>
                <a:lnTo>
                  <a:pt x="0" y="83524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250049" t="0" r="-31218" b="-581"/>
            </a:stretch>
          </a:blipFill>
        </p:spPr>
      </p:sp>
      <p:sp>
        <p:nvSpPr>
          <p:cNvPr name="TextBox 72" id="72"/>
          <p:cNvSpPr txBox="true"/>
          <p:nvPr/>
        </p:nvSpPr>
        <p:spPr>
          <a:xfrm rot="0">
            <a:off x="3143250" y="457200"/>
            <a:ext cx="114300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spc="89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GRIDWATCH — OVERVIEW</a:t>
            </a:r>
          </a:p>
        </p:txBody>
      </p:sp>
      <p:sp>
        <p:nvSpPr>
          <p:cNvPr name="TextBox 73" id="73"/>
          <p:cNvSpPr txBox="true"/>
          <p:nvPr/>
        </p:nvSpPr>
        <p:spPr>
          <a:xfrm rot="0">
            <a:off x="16059150" y="9620250"/>
            <a:ext cx="142875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100"/>
              </a:lnSpc>
            </a:pPr>
            <a:r>
              <a:rPr lang="en-US" b="true" sz="1500" spc="89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09 / 17</a:t>
            </a:r>
          </a:p>
        </p:txBody>
      </p:sp>
      <p:sp>
        <p:nvSpPr>
          <p:cNvPr name="TextBox 74" id="74"/>
          <p:cNvSpPr txBox="true"/>
          <p:nvPr/>
        </p:nvSpPr>
        <p:spPr>
          <a:xfrm rot="0">
            <a:off x="800100" y="1562100"/>
            <a:ext cx="7620000" cy="8702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467"/>
              </a:lnSpc>
            </a:pPr>
            <a:r>
              <a:rPr lang="en-US" sz="660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GRIDWATCH</a:t>
            </a:r>
          </a:p>
        </p:txBody>
      </p:sp>
      <p:sp>
        <p:nvSpPr>
          <p:cNvPr name="TextBox 75" id="75"/>
          <p:cNvSpPr txBox="true"/>
          <p:nvPr/>
        </p:nvSpPr>
        <p:spPr>
          <a:xfrm rot="0">
            <a:off x="800100" y="2581275"/>
            <a:ext cx="16192500" cy="350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35"/>
              </a:lnSpc>
            </a:pPr>
            <a:r>
              <a:rPr lang="en-US" sz="2100">
                <a:solidFill>
                  <a:srgbClr val="111111"/>
                </a:solidFill>
                <a:latin typeface="Barlow"/>
                <a:ea typeface="Barlow"/>
                <a:cs typeface="Barlow"/>
                <a:sym typeface="Barlow"/>
              </a:rPr>
              <a:t>PROBLEM / Grid monitoring needs reliable, real-time visibility from field hardware to the user interface.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71450"/>
            <a:chOff x="0" y="0"/>
            <a:chExt cx="24384000" cy="2286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228600"/>
            </a:xfrm>
            <a:custGeom>
              <a:avLst/>
              <a:gdLst/>
              <a:ahLst/>
              <a:cxnLst/>
              <a:rect r="r" b="b" t="t" l="l"/>
              <a:pathLst>
                <a:path h="2286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228600"/>
                  </a:lnTo>
                  <a:lnTo>
                    <a:pt x="0" y="228600"/>
                  </a:lnTo>
                  <a:close/>
                </a:path>
              </a:pathLst>
            </a:custGeom>
            <a:solidFill>
              <a:srgbClr val="111111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4384000" cy="266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00100" y="400050"/>
            <a:ext cx="2000250" cy="457200"/>
            <a:chOff x="0" y="0"/>
            <a:chExt cx="2667000" cy="6096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667000" cy="609600"/>
            </a:xfrm>
            <a:custGeom>
              <a:avLst/>
              <a:gdLst/>
              <a:ahLst/>
              <a:cxnLst/>
              <a:rect r="r" b="b" t="t" l="l"/>
              <a:pathLst>
                <a:path h="609600" w="2667000">
                  <a:moveTo>
                    <a:pt x="0" y="0"/>
                  </a:moveTo>
                  <a:lnTo>
                    <a:pt x="2667000" y="0"/>
                  </a:lnTo>
                  <a:lnTo>
                    <a:pt x="2667000" y="609600"/>
                  </a:lnTo>
                  <a:lnTo>
                    <a:pt x="0" y="609600"/>
                  </a:lnTo>
                  <a:close/>
                </a:path>
              </a:pathLst>
            </a:custGeom>
            <a:solidFill>
              <a:srgbClr val="FF5A1F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2667000" cy="6286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89"/>
                </a:lnSpc>
              </a:pPr>
              <a:r>
                <a:rPr lang="en-US" b="true" sz="1350" spc="108">
                  <a:solidFill>
                    <a:srgbClr val="111111"/>
                  </a:solidFill>
                  <a:latin typeface="Space Mono Bold"/>
                  <a:ea typeface="Space Mono Bold"/>
                  <a:cs typeface="Space Mono Bold"/>
                  <a:sym typeface="Space Mono Bold"/>
                </a:rPr>
                <a:t>SECTION 10</a:t>
              </a:r>
            </a:p>
          </p:txBody>
        </p:sp>
      </p:grpSp>
      <p:sp>
        <p:nvSpPr>
          <p:cNvPr name="AutoShape 8" id="8"/>
          <p:cNvSpPr/>
          <p:nvPr/>
        </p:nvSpPr>
        <p:spPr>
          <a:xfrm>
            <a:off x="800100" y="1066800"/>
            <a:ext cx="16687800" cy="0"/>
          </a:xfrm>
          <a:prstGeom prst="line">
            <a:avLst/>
          </a:prstGeom>
          <a:ln cap="flat" w="38100">
            <a:solidFill>
              <a:srgbClr val="111111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9" id="9"/>
          <p:cNvGrpSpPr/>
          <p:nvPr/>
        </p:nvGrpSpPr>
        <p:grpSpPr>
          <a:xfrm rot="0">
            <a:off x="800100" y="1714500"/>
            <a:ext cx="9334500" cy="6858000"/>
            <a:chOff x="0" y="0"/>
            <a:chExt cx="12446000" cy="9144000"/>
          </a:xfrm>
        </p:grpSpPr>
        <p:grpSp>
          <p:nvGrpSpPr>
            <p:cNvPr name="Group 10" id="10"/>
            <p:cNvGrpSpPr/>
            <p:nvPr/>
          </p:nvGrpSpPr>
          <p:grpSpPr>
            <a:xfrm rot="0">
              <a:off x="0" y="0"/>
              <a:ext cx="12446000" cy="9144000"/>
              <a:chOff x="0" y="0"/>
              <a:chExt cx="12446000" cy="91440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12446000" cy="9144000"/>
              </a:xfrm>
              <a:custGeom>
                <a:avLst/>
                <a:gdLst/>
                <a:ahLst/>
                <a:cxnLst/>
                <a:rect r="r" b="b" t="t" l="l"/>
                <a:pathLst>
                  <a:path h="9144000" w="12446000">
                    <a:moveTo>
                      <a:pt x="0" y="0"/>
                    </a:moveTo>
                    <a:lnTo>
                      <a:pt x="12446000" y="0"/>
                    </a:lnTo>
                    <a:lnTo>
                      <a:pt x="12446000" y="9144000"/>
                    </a:lnTo>
                    <a:lnTo>
                      <a:pt x="0" y="9144000"/>
                    </a:lnTo>
                    <a:close/>
                  </a:path>
                </a:pathLst>
              </a:custGeom>
              <a:solidFill>
                <a:srgbClr val="FFFDF7"/>
              </a:solidFill>
              <a:ln w="38100" cap="sq">
                <a:solidFill>
                  <a:srgbClr val="111111"/>
                </a:solidFill>
                <a:prstDash val="solid"/>
                <a:miter/>
              </a:ln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0" y="-38100"/>
                <a:ext cx="12446000" cy="91821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l">
                  <a:lnSpc>
                    <a:spcPts val="1679"/>
                  </a:lnSpc>
                </a:pPr>
              </a:p>
            </p:txBody>
          </p:sp>
        </p:grpSp>
        <p:grpSp>
          <p:nvGrpSpPr>
            <p:cNvPr name="Group 13" id="13"/>
            <p:cNvGrpSpPr/>
            <p:nvPr/>
          </p:nvGrpSpPr>
          <p:grpSpPr>
            <a:xfrm rot="0">
              <a:off x="0" y="0"/>
              <a:ext cx="228600" cy="9144000"/>
              <a:chOff x="0" y="0"/>
              <a:chExt cx="228600" cy="91440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228600" cy="9144000"/>
              </a:xfrm>
              <a:custGeom>
                <a:avLst/>
                <a:gdLst/>
                <a:ahLst/>
                <a:cxnLst/>
                <a:rect r="r" b="b" t="t" l="l"/>
                <a:pathLst>
                  <a:path h="9144000" w="228600">
                    <a:moveTo>
                      <a:pt x="0" y="0"/>
                    </a:moveTo>
                    <a:lnTo>
                      <a:pt x="228600" y="0"/>
                    </a:lnTo>
                    <a:lnTo>
                      <a:pt x="228600" y="9144000"/>
                    </a:lnTo>
                    <a:lnTo>
                      <a:pt x="0" y="9144000"/>
                    </a:lnTo>
                    <a:close/>
                  </a:path>
                </a:pathLst>
              </a:custGeom>
              <a:solidFill>
                <a:srgbClr val="FF5A1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0" y="-38100"/>
                <a:ext cx="228600" cy="91821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l">
                  <a:lnSpc>
                    <a:spcPts val="1679"/>
                  </a:lnSpc>
                </a:pPr>
              </a:p>
            </p:txBody>
          </p:sp>
        </p:grpSp>
        <p:sp>
          <p:nvSpPr>
            <p:cNvPr name="TextBox 16" id="16"/>
            <p:cNvSpPr txBox="true"/>
            <p:nvPr/>
          </p:nvSpPr>
          <p:spPr>
            <a:xfrm rot="0">
              <a:off x="571500" y="4305300"/>
              <a:ext cx="11303000" cy="3429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100"/>
                </a:lnSpc>
              </a:pPr>
              <a:r>
                <a:rPr lang="en-US" b="true" sz="1500" spc="89">
                  <a:solidFill>
                    <a:srgbClr val="111111"/>
                  </a:solidFill>
                  <a:latin typeface="Space Mono Bold"/>
                  <a:ea typeface="Space Mono Bold"/>
                  <a:cs typeface="Space Mono Bold"/>
                  <a:sym typeface="Space Mono Bold"/>
                </a:rPr>
                <a:t>[ INSERT HARDWARE PHOTOS / FIRMWARE SCREENSHOTS ]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1049000" y="7810500"/>
            <a:ext cx="3143250" cy="457200"/>
            <a:chOff x="0" y="0"/>
            <a:chExt cx="4191000" cy="6096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191000" cy="609600"/>
            </a:xfrm>
            <a:custGeom>
              <a:avLst/>
              <a:gdLst/>
              <a:ahLst/>
              <a:cxnLst/>
              <a:rect r="r" b="b" t="t" l="l"/>
              <a:pathLst>
                <a:path h="609600" w="4191000">
                  <a:moveTo>
                    <a:pt x="0" y="0"/>
                  </a:moveTo>
                  <a:lnTo>
                    <a:pt x="4191000" y="0"/>
                  </a:lnTo>
                  <a:lnTo>
                    <a:pt x="4191000" y="609600"/>
                  </a:lnTo>
                  <a:lnTo>
                    <a:pt x="0" y="609600"/>
                  </a:lnTo>
                  <a:close/>
                </a:path>
              </a:pathLst>
            </a:custGeom>
            <a:solidFill>
              <a:srgbClr val="1261FF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19050"/>
              <a:ext cx="4191000" cy="6286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89"/>
                </a:lnSpc>
              </a:pPr>
              <a:r>
                <a:rPr lang="en-US" b="true" sz="1350" spc="108">
                  <a:solidFill>
                    <a:srgbClr val="111111"/>
                  </a:solidFill>
                  <a:latin typeface="Space Mono Bold"/>
                  <a:ea typeface="Space Mono Bold"/>
                  <a:cs typeface="Space Mono Bold"/>
                  <a:sym typeface="Space Mono Bold"/>
                </a:rPr>
                <a:t>CIRCUIT / FIRMWARE</a:t>
              </a:r>
            </a:p>
          </p:txBody>
        </p:sp>
      </p:grpSp>
      <p:sp>
        <p:nvSpPr>
          <p:cNvPr name="Freeform 20" id="20"/>
          <p:cNvSpPr/>
          <p:nvPr/>
        </p:nvSpPr>
        <p:spPr>
          <a:xfrm flipH="false" flipV="false" rot="0">
            <a:off x="981075" y="1788327"/>
            <a:ext cx="9105900" cy="6692364"/>
          </a:xfrm>
          <a:custGeom>
            <a:avLst/>
            <a:gdLst/>
            <a:ahLst/>
            <a:cxnLst/>
            <a:rect r="r" b="b" t="t" l="l"/>
            <a:pathLst>
              <a:path h="6692364" w="9105900">
                <a:moveTo>
                  <a:pt x="0" y="0"/>
                </a:moveTo>
                <a:lnTo>
                  <a:pt x="9105900" y="0"/>
                </a:lnTo>
                <a:lnTo>
                  <a:pt x="9105900" y="6692364"/>
                </a:lnTo>
                <a:lnTo>
                  <a:pt x="0" y="66923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7820" t="0" r="-2563" b="-1798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3143250" y="457200"/>
            <a:ext cx="114300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spc="89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GRIDWATCH — HARDWARE &amp; FIRMWARE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6059150" y="9620250"/>
            <a:ext cx="142875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100"/>
              </a:lnSpc>
            </a:pPr>
            <a:r>
              <a:rPr lang="en-US" b="true" sz="1500" spc="89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10 / 17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1049000" y="1828800"/>
            <a:ext cx="6191250" cy="7033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292"/>
              </a:lnSpc>
            </a:pPr>
            <a:r>
              <a:rPr lang="en-US" sz="540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FIELD LAYER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1049000" y="3962400"/>
            <a:ext cx="6191250" cy="189642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47"/>
              </a:lnSpc>
            </a:pPr>
            <a:r>
              <a:rPr lang="en-US" sz="2025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01  ESP32 microcontroller</a:t>
            </a:r>
          </a:p>
          <a:p>
            <a:pPr algn="l">
              <a:lnSpc>
                <a:spcPts val="3847"/>
              </a:lnSpc>
            </a:pPr>
            <a:r>
              <a:rPr lang="en-US" sz="2025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02  RS485 / Modbus</a:t>
            </a:r>
          </a:p>
          <a:p>
            <a:pPr algn="l">
              <a:lnSpc>
                <a:spcPts val="3847"/>
              </a:lnSpc>
            </a:pPr>
            <a:r>
              <a:rPr lang="en-US" sz="2025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03  SRNE MPPT integration</a:t>
            </a:r>
          </a:p>
          <a:p>
            <a:pPr algn="l">
              <a:lnSpc>
                <a:spcPts val="3847"/>
              </a:lnSpc>
            </a:pPr>
            <a:r>
              <a:rPr lang="en-US" sz="2025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04  Wokwi simulation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71450"/>
            <a:chOff x="0" y="0"/>
            <a:chExt cx="24384000" cy="2286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228600"/>
            </a:xfrm>
            <a:custGeom>
              <a:avLst/>
              <a:gdLst/>
              <a:ahLst/>
              <a:cxnLst/>
              <a:rect r="r" b="b" t="t" l="l"/>
              <a:pathLst>
                <a:path h="2286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228600"/>
                  </a:lnTo>
                  <a:lnTo>
                    <a:pt x="0" y="228600"/>
                  </a:lnTo>
                  <a:close/>
                </a:path>
              </a:pathLst>
            </a:custGeom>
            <a:solidFill>
              <a:srgbClr val="111111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4384000" cy="266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00100" y="400050"/>
            <a:ext cx="2000250" cy="457200"/>
            <a:chOff x="0" y="0"/>
            <a:chExt cx="2667000" cy="6096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667000" cy="609600"/>
            </a:xfrm>
            <a:custGeom>
              <a:avLst/>
              <a:gdLst/>
              <a:ahLst/>
              <a:cxnLst/>
              <a:rect r="r" b="b" t="t" l="l"/>
              <a:pathLst>
                <a:path h="609600" w="2667000">
                  <a:moveTo>
                    <a:pt x="0" y="0"/>
                  </a:moveTo>
                  <a:lnTo>
                    <a:pt x="2667000" y="0"/>
                  </a:lnTo>
                  <a:lnTo>
                    <a:pt x="2667000" y="609600"/>
                  </a:lnTo>
                  <a:lnTo>
                    <a:pt x="0" y="609600"/>
                  </a:lnTo>
                  <a:close/>
                </a:path>
              </a:pathLst>
            </a:custGeom>
            <a:solidFill>
              <a:srgbClr val="FF5A1F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2667000" cy="6286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89"/>
                </a:lnSpc>
              </a:pPr>
              <a:r>
                <a:rPr lang="en-US" b="true" sz="1350" spc="108">
                  <a:solidFill>
                    <a:srgbClr val="111111"/>
                  </a:solidFill>
                  <a:latin typeface="Space Mono Bold"/>
                  <a:ea typeface="Space Mono Bold"/>
                  <a:cs typeface="Space Mono Bold"/>
                  <a:sym typeface="Space Mono Bold"/>
                </a:rPr>
                <a:t>SECTION 11</a:t>
              </a:r>
            </a:p>
          </p:txBody>
        </p:sp>
      </p:grpSp>
      <p:sp>
        <p:nvSpPr>
          <p:cNvPr name="AutoShape 8" id="8"/>
          <p:cNvSpPr/>
          <p:nvPr/>
        </p:nvSpPr>
        <p:spPr>
          <a:xfrm>
            <a:off x="800100" y="1066800"/>
            <a:ext cx="16687800" cy="0"/>
          </a:xfrm>
          <a:prstGeom prst="line">
            <a:avLst/>
          </a:prstGeom>
          <a:ln cap="flat" w="38100">
            <a:solidFill>
              <a:srgbClr val="111111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9" id="9"/>
          <p:cNvGrpSpPr/>
          <p:nvPr/>
        </p:nvGrpSpPr>
        <p:grpSpPr>
          <a:xfrm rot="0">
            <a:off x="8572500" y="1714500"/>
            <a:ext cx="8572500" cy="6667500"/>
            <a:chOff x="0" y="0"/>
            <a:chExt cx="11430000" cy="8890000"/>
          </a:xfrm>
        </p:grpSpPr>
        <p:grpSp>
          <p:nvGrpSpPr>
            <p:cNvPr name="Group 10" id="10"/>
            <p:cNvGrpSpPr/>
            <p:nvPr/>
          </p:nvGrpSpPr>
          <p:grpSpPr>
            <a:xfrm rot="0">
              <a:off x="0" y="0"/>
              <a:ext cx="11430000" cy="8890000"/>
              <a:chOff x="0" y="0"/>
              <a:chExt cx="11430000" cy="8890000"/>
            </a:xfrm>
          </p:grpSpPr>
          <p:sp>
            <p:nvSpPr>
              <p:cNvPr name="Freeform 11" id="11"/>
              <p:cNvSpPr/>
              <p:nvPr/>
            </p:nvSpPr>
            <p:spPr>
              <a:xfrm flipH="false" flipV="false" rot="0">
                <a:off x="0" y="0"/>
                <a:ext cx="11430000" cy="8890000"/>
              </a:xfrm>
              <a:custGeom>
                <a:avLst/>
                <a:gdLst/>
                <a:ahLst/>
                <a:cxnLst/>
                <a:rect r="r" b="b" t="t" l="l"/>
                <a:pathLst>
                  <a:path h="8890000" w="11430000">
                    <a:moveTo>
                      <a:pt x="0" y="0"/>
                    </a:moveTo>
                    <a:lnTo>
                      <a:pt x="11430000" y="0"/>
                    </a:lnTo>
                    <a:lnTo>
                      <a:pt x="11430000" y="8890000"/>
                    </a:lnTo>
                    <a:lnTo>
                      <a:pt x="0" y="8890000"/>
                    </a:lnTo>
                    <a:close/>
                  </a:path>
                </a:pathLst>
              </a:custGeom>
              <a:solidFill>
                <a:srgbClr val="FFFDF7"/>
              </a:solidFill>
              <a:ln w="38100" cap="sq">
                <a:solidFill>
                  <a:srgbClr val="111111"/>
                </a:solidFill>
                <a:prstDash val="solid"/>
                <a:miter/>
              </a:ln>
            </p:spPr>
          </p:sp>
          <p:sp>
            <p:nvSpPr>
              <p:cNvPr name="TextBox 12" id="12"/>
              <p:cNvSpPr txBox="true"/>
              <p:nvPr/>
            </p:nvSpPr>
            <p:spPr>
              <a:xfrm>
                <a:off x="0" y="-38100"/>
                <a:ext cx="11430000" cy="89281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l">
                  <a:lnSpc>
                    <a:spcPts val="1679"/>
                  </a:lnSpc>
                </a:pPr>
              </a:p>
            </p:txBody>
          </p:sp>
        </p:grpSp>
        <p:grpSp>
          <p:nvGrpSpPr>
            <p:cNvPr name="Group 13" id="13"/>
            <p:cNvGrpSpPr/>
            <p:nvPr/>
          </p:nvGrpSpPr>
          <p:grpSpPr>
            <a:xfrm rot="0">
              <a:off x="0" y="0"/>
              <a:ext cx="228600" cy="8890000"/>
              <a:chOff x="0" y="0"/>
              <a:chExt cx="228600" cy="8890000"/>
            </a:xfrm>
          </p:grpSpPr>
          <p:sp>
            <p:nvSpPr>
              <p:cNvPr name="Freeform 14" id="14"/>
              <p:cNvSpPr/>
              <p:nvPr/>
            </p:nvSpPr>
            <p:spPr>
              <a:xfrm flipH="false" flipV="false" rot="0">
                <a:off x="0" y="0"/>
                <a:ext cx="228600" cy="8890000"/>
              </a:xfrm>
              <a:custGeom>
                <a:avLst/>
                <a:gdLst/>
                <a:ahLst/>
                <a:cxnLst/>
                <a:rect r="r" b="b" t="t" l="l"/>
                <a:pathLst>
                  <a:path h="8890000" w="228600">
                    <a:moveTo>
                      <a:pt x="0" y="0"/>
                    </a:moveTo>
                    <a:lnTo>
                      <a:pt x="228600" y="0"/>
                    </a:lnTo>
                    <a:lnTo>
                      <a:pt x="228600" y="8890000"/>
                    </a:lnTo>
                    <a:lnTo>
                      <a:pt x="0" y="8890000"/>
                    </a:lnTo>
                    <a:close/>
                  </a:path>
                </a:pathLst>
              </a:custGeom>
              <a:solidFill>
                <a:srgbClr val="1261F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15" id="15"/>
              <p:cNvSpPr txBox="true"/>
              <p:nvPr/>
            </p:nvSpPr>
            <p:spPr>
              <a:xfrm>
                <a:off x="0" y="-38100"/>
                <a:ext cx="228600" cy="89281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l">
                  <a:lnSpc>
                    <a:spcPts val="1679"/>
                  </a:lnSpc>
                </a:pPr>
              </a:p>
            </p:txBody>
          </p:sp>
        </p:grpSp>
        <p:sp>
          <p:nvSpPr>
            <p:cNvPr name="TextBox 16" id="16"/>
            <p:cNvSpPr txBox="true"/>
            <p:nvPr/>
          </p:nvSpPr>
          <p:spPr>
            <a:xfrm rot="0">
              <a:off x="571500" y="4178300"/>
              <a:ext cx="10287000" cy="3429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100"/>
                </a:lnSpc>
              </a:pPr>
              <a:r>
                <a:rPr lang="en-US" b="true" sz="1500" spc="89">
                  <a:solidFill>
                    <a:srgbClr val="111111"/>
                  </a:solidFill>
                  <a:latin typeface="Space Mono Bold"/>
                  <a:ea typeface="Space Mono Bold"/>
                  <a:cs typeface="Space Mono Bold"/>
                  <a:sym typeface="Space Mono Bold"/>
                </a:rPr>
                <a:t>[ INSERT DASHBOARD SCREENSHOTS HERE ]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8572500" y="8763000"/>
            <a:ext cx="2476500" cy="457200"/>
            <a:chOff x="0" y="0"/>
            <a:chExt cx="3302000" cy="6096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3302000" cy="609600"/>
            </a:xfrm>
            <a:custGeom>
              <a:avLst/>
              <a:gdLst/>
              <a:ahLst/>
              <a:cxnLst/>
              <a:rect r="r" b="b" t="t" l="l"/>
              <a:pathLst>
                <a:path h="609600" w="3302000">
                  <a:moveTo>
                    <a:pt x="0" y="0"/>
                  </a:moveTo>
                  <a:lnTo>
                    <a:pt x="3302000" y="0"/>
                  </a:lnTo>
                  <a:lnTo>
                    <a:pt x="3302000" y="609600"/>
                  </a:lnTo>
                  <a:lnTo>
                    <a:pt x="0" y="609600"/>
                  </a:lnTo>
                  <a:close/>
                </a:path>
              </a:pathLst>
            </a:custGeom>
            <a:solidFill>
              <a:srgbClr val="FF5A1F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19050"/>
              <a:ext cx="3302000" cy="6286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89"/>
                </a:lnSpc>
              </a:pPr>
              <a:r>
                <a:rPr lang="en-US" b="true" sz="1350" spc="108">
                  <a:solidFill>
                    <a:srgbClr val="111111"/>
                  </a:solidFill>
                  <a:latin typeface="Space Mono Bold"/>
                  <a:ea typeface="Space Mono Bold"/>
                  <a:cs typeface="Space Mono Bold"/>
                  <a:sym typeface="Space Mono Bold"/>
                </a:rPr>
                <a:t>{ LIVE DATA }</a:t>
              </a:r>
            </a:p>
          </p:txBody>
        </p:sp>
      </p:grpSp>
      <p:sp>
        <p:nvSpPr>
          <p:cNvPr name="Freeform 20" id="20"/>
          <p:cNvSpPr/>
          <p:nvPr/>
        </p:nvSpPr>
        <p:spPr>
          <a:xfrm flipH="false" flipV="false" rot="0">
            <a:off x="8772525" y="1781175"/>
            <a:ext cx="8286750" cy="6543675"/>
          </a:xfrm>
          <a:custGeom>
            <a:avLst/>
            <a:gdLst/>
            <a:ahLst/>
            <a:cxnLst/>
            <a:rect r="r" b="b" t="t" l="l"/>
            <a:pathLst>
              <a:path h="6543675" w="8286750">
                <a:moveTo>
                  <a:pt x="0" y="0"/>
                </a:moveTo>
                <a:lnTo>
                  <a:pt x="8286750" y="0"/>
                </a:lnTo>
                <a:lnTo>
                  <a:pt x="8286750" y="6543675"/>
                </a:lnTo>
                <a:lnTo>
                  <a:pt x="0" y="65436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3627" t="-10924" r="-60727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3143250" y="457200"/>
            <a:ext cx="114300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spc="89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GRIDWATCH — BACKEND &amp; DASHBOARD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6059150" y="9620250"/>
            <a:ext cx="142875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100"/>
              </a:lnSpc>
            </a:pPr>
            <a:r>
              <a:rPr lang="en-US" b="true" sz="1500" spc="89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11 / 17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800100" y="1743075"/>
            <a:ext cx="7239000" cy="15720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027"/>
              </a:lnSpc>
            </a:pPr>
            <a:r>
              <a:rPr lang="en-US" sz="615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DATA IN.</a:t>
            </a:r>
          </a:p>
          <a:p>
            <a:pPr algn="l">
              <a:lnSpc>
                <a:spcPts val="6027"/>
              </a:lnSpc>
            </a:pPr>
            <a:r>
              <a:rPr lang="en-US" sz="615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INSIGHT OUT.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800100" y="4667250"/>
            <a:ext cx="6858000" cy="16811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42"/>
              </a:lnSpc>
            </a:pPr>
            <a:r>
              <a:rPr lang="en-US" sz="2025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NODE.JS SERVER</a:t>
            </a:r>
          </a:p>
          <a:p>
            <a:pPr algn="l">
              <a:lnSpc>
                <a:spcPts val="3442"/>
              </a:lnSpc>
            </a:pPr>
            <a:r>
              <a:rPr lang="en-US" sz="2025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HIVEMQ MQTT BROKER</a:t>
            </a:r>
          </a:p>
          <a:p>
            <a:pPr algn="l">
              <a:lnSpc>
                <a:spcPts val="3442"/>
              </a:lnSpc>
            </a:pPr>
            <a:r>
              <a:rPr lang="en-US" sz="2025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RENDER DEPLOYMENT</a:t>
            </a:r>
          </a:p>
          <a:p>
            <a:pPr algn="l">
              <a:lnSpc>
                <a:spcPts val="3442"/>
              </a:lnSpc>
            </a:pPr>
            <a:r>
              <a:rPr lang="en-US" sz="2025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REST API + WEBSOCKETS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>
            <a:off x="762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>
            <a:off x="1524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" id="5"/>
          <p:cNvSpPr/>
          <p:nvPr/>
        </p:nvSpPr>
        <p:spPr>
          <a:xfrm>
            <a:off x="2286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>
            <a:off x="3048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>
            <a:off x="3810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8" id="8"/>
          <p:cNvSpPr/>
          <p:nvPr/>
        </p:nvSpPr>
        <p:spPr>
          <a:xfrm>
            <a:off x="4572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9" id="9"/>
          <p:cNvSpPr/>
          <p:nvPr/>
        </p:nvSpPr>
        <p:spPr>
          <a:xfrm>
            <a:off x="5334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0" id="10"/>
          <p:cNvSpPr/>
          <p:nvPr/>
        </p:nvSpPr>
        <p:spPr>
          <a:xfrm>
            <a:off x="6096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1" id="11"/>
          <p:cNvSpPr/>
          <p:nvPr/>
        </p:nvSpPr>
        <p:spPr>
          <a:xfrm>
            <a:off x="6858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2" id="12"/>
          <p:cNvSpPr/>
          <p:nvPr/>
        </p:nvSpPr>
        <p:spPr>
          <a:xfrm>
            <a:off x="7620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3" id="13"/>
          <p:cNvSpPr/>
          <p:nvPr/>
        </p:nvSpPr>
        <p:spPr>
          <a:xfrm>
            <a:off x="8382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4" id="14"/>
          <p:cNvSpPr/>
          <p:nvPr/>
        </p:nvSpPr>
        <p:spPr>
          <a:xfrm>
            <a:off x="9144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5" id="15"/>
          <p:cNvSpPr/>
          <p:nvPr/>
        </p:nvSpPr>
        <p:spPr>
          <a:xfrm>
            <a:off x="9906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6" id="16"/>
          <p:cNvSpPr/>
          <p:nvPr/>
        </p:nvSpPr>
        <p:spPr>
          <a:xfrm>
            <a:off x="10668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7" id="17"/>
          <p:cNvSpPr/>
          <p:nvPr/>
        </p:nvSpPr>
        <p:spPr>
          <a:xfrm>
            <a:off x="11430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8" id="18"/>
          <p:cNvSpPr/>
          <p:nvPr/>
        </p:nvSpPr>
        <p:spPr>
          <a:xfrm>
            <a:off x="12192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9" id="19"/>
          <p:cNvSpPr/>
          <p:nvPr/>
        </p:nvSpPr>
        <p:spPr>
          <a:xfrm>
            <a:off x="12954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0" id="20"/>
          <p:cNvSpPr/>
          <p:nvPr/>
        </p:nvSpPr>
        <p:spPr>
          <a:xfrm>
            <a:off x="13716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1" id="21"/>
          <p:cNvSpPr/>
          <p:nvPr/>
        </p:nvSpPr>
        <p:spPr>
          <a:xfrm>
            <a:off x="14478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2" id="22"/>
          <p:cNvSpPr/>
          <p:nvPr/>
        </p:nvSpPr>
        <p:spPr>
          <a:xfrm>
            <a:off x="15240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3" id="23"/>
          <p:cNvSpPr/>
          <p:nvPr/>
        </p:nvSpPr>
        <p:spPr>
          <a:xfrm>
            <a:off x="16002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4" id="24"/>
          <p:cNvSpPr/>
          <p:nvPr/>
        </p:nvSpPr>
        <p:spPr>
          <a:xfrm>
            <a:off x="16764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5" id="25"/>
          <p:cNvSpPr/>
          <p:nvPr/>
        </p:nvSpPr>
        <p:spPr>
          <a:xfrm>
            <a:off x="17526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6" id="26"/>
          <p:cNvSpPr/>
          <p:nvPr/>
        </p:nvSpPr>
        <p:spPr>
          <a:xfrm>
            <a:off x="18288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7" id="27"/>
          <p:cNvSpPr/>
          <p:nvPr/>
        </p:nvSpPr>
        <p:spPr>
          <a:xfrm>
            <a:off x="0" y="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8" id="28"/>
          <p:cNvSpPr/>
          <p:nvPr/>
        </p:nvSpPr>
        <p:spPr>
          <a:xfrm>
            <a:off x="0" y="762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9" id="29"/>
          <p:cNvSpPr/>
          <p:nvPr/>
        </p:nvSpPr>
        <p:spPr>
          <a:xfrm>
            <a:off x="0" y="1524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0" id="30"/>
          <p:cNvSpPr/>
          <p:nvPr/>
        </p:nvSpPr>
        <p:spPr>
          <a:xfrm>
            <a:off x="0" y="2286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1" id="31"/>
          <p:cNvSpPr/>
          <p:nvPr/>
        </p:nvSpPr>
        <p:spPr>
          <a:xfrm>
            <a:off x="0" y="3048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2" id="32"/>
          <p:cNvSpPr/>
          <p:nvPr/>
        </p:nvSpPr>
        <p:spPr>
          <a:xfrm>
            <a:off x="0" y="3810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3" id="33"/>
          <p:cNvSpPr/>
          <p:nvPr/>
        </p:nvSpPr>
        <p:spPr>
          <a:xfrm>
            <a:off x="0" y="4572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4" id="34"/>
          <p:cNvSpPr/>
          <p:nvPr/>
        </p:nvSpPr>
        <p:spPr>
          <a:xfrm>
            <a:off x="0" y="5334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5" id="35"/>
          <p:cNvSpPr/>
          <p:nvPr/>
        </p:nvSpPr>
        <p:spPr>
          <a:xfrm>
            <a:off x="0" y="6096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6" id="36"/>
          <p:cNvSpPr/>
          <p:nvPr/>
        </p:nvSpPr>
        <p:spPr>
          <a:xfrm>
            <a:off x="0" y="6858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7" id="37"/>
          <p:cNvSpPr/>
          <p:nvPr/>
        </p:nvSpPr>
        <p:spPr>
          <a:xfrm>
            <a:off x="0" y="7620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8" id="38"/>
          <p:cNvSpPr/>
          <p:nvPr/>
        </p:nvSpPr>
        <p:spPr>
          <a:xfrm>
            <a:off x="0" y="8382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9" id="39"/>
          <p:cNvSpPr/>
          <p:nvPr/>
        </p:nvSpPr>
        <p:spPr>
          <a:xfrm>
            <a:off x="0" y="9144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0" id="40"/>
          <p:cNvSpPr/>
          <p:nvPr/>
        </p:nvSpPr>
        <p:spPr>
          <a:xfrm>
            <a:off x="0" y="9906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1" id="41"/>
          <p:cNvGrpSpPr/>
          <p:nvPr/>
        </p:nvGrpSpPr>
        <p:grpSpPr>
          <a:xfrm rot="0">
            <a:off x="0" y="0"/>
            <a:ext cx="18288000" cy="171450"/>
            <a:chOff x="0" y="0"/>
            <a:chExt cx="24384000" cy="22860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24384000" cy="228600"/>
            </a:xfrm>
            <a:custGeom>
              <a:avLst/>
              <a:gdLst/>
              <a:ahLst/>
              <a:cxnLst/>
              <a:rect r="r" b="b" t="t" l="l"/>
              <a:pathLst>
                <a:path h="2286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228600"/>
                  </a:lnTo>
                  <a:lnTo>
                    <a:pt x="0" y="228600"/>
                  </a:lnTo>
                  <a:close/>
                </a:path>
              </a:pathLst>
            </a:custGeom>
            <a:solidFill>
              <a:srgbClr val="111111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43" id="43"/>
            <p:cNvSpPr txBox="true"/>
            <p:nvPr/>
          </p:nvSpPr>
          <p:spPr>
            <a:xfrm>
              <a:off x="0" y="-38100"/>
              <a:ext cx="24384000" cy="266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44" id="44"/>
          <p:cNvGrpSpPr/>
          <p:nvPr/>
        </p:nvGrpSpPr>
        <p:grpSpPr>
          <a:xfrm rot="0">
            <a:off x="800100" y="400050"/>
            <a:ext cx="2000250" cy="457200"/>
            <a:chOff x="0" y="0"/>
            <a:chExt cx="2667000" cy="609600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2667000" cy="609600"/>
            </a:xfrm>
            <a:custGeom>
              <a:avLst/>
              <a:gdLst/>
              <a:ahLst/>
              <a:cxnLst/>
              <a:rect r="r" b="b" t="t" l="l"/>
              <a:pathLst>
                <a:path h="609600" w="2667000">
                  <a:moveTo>
                    <a:pt x="0" y="0"/>
                  </a:moveTo>
                  <a:lnTo>
                    <a:pt x="2667000" y="0"/>
                  </a:lnTo>
                  <a:lnTo>
                    <a:pt x="2667000" y="609600"/>
                  </a:lnTo>
                  <a:lnTo>
                    <a:pt x="0" y="609600"/>
                  </a:lnTo>
                  <a:close/>
                </a:path>
              </a:pathLst>
            </a:custGeom>
            <a:solidFill>
              <a:srgbClr val="FF5A1F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46" id="46"/>
            <p:cNvSpPr txBox="true"/>
            <p:nvPr/>
          </p:nvSpPr>
          <p:spPr>
            <a:xfrm>
              <a:off x="0" y="-19050"/>
              <a:ext cx="2667000" cy="6286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89"/>
                </a:lnSpc>
              </a:pPr>
              <a:r>
                <a:rPr lang="en-US" b="true" sz="1350" spc="108">
                  <a:solidFill>
                    <a:srgbClr val="111111"/>
                  </a:solidFill>
                  <a:latin typeface="Space Mono Bold"/>
                  <a:ea typeface="Space Mono Bold"/>
                  <a:cs typeface="Space Mono Bold"/>
                  <a:sym typeface="Space Mono Bold"/>
                </a:rPr>
                <a:t>SECTION 12</a:t>
              </a:r>
            </a:p>
          </p:txBody>
        </p:sp>
      </p:grpSp>
      <p:sp>
        <p:nvSpPr>
          <p:cNvPr name="AutoShape 47" id="47"/>
          <p:cNvSpPr/>
          <p:nvPr/>
        </p:nvSpPr>
        <p:spPr>
          <a:xfrm>
            <a:off x="800100" y="1066800"/>
            <a:ext cx="16687800" cy="0"/>
          </a:xfrm>
          <a:prstGeom prst="line">
            <a:avLst/>
          </a:prstGeom>
          <a:ln cap="flat" w="38100">
            <a:solidFill>
              <a:srgbClr val="111111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8" id="48"/>
          <p:cNvGrpSpPr/>
          <p:nvPr/>
        </p:nvGrpSpPr>
        <p:grpSpPr>
          <a:xfrm rot="0">
            <a:off x="800100" y="1714500"/>
            <a:ext cx="9715500" cy="6858000"/>
            <a:chOff x="0" y="0"/>
            <a:chExt cx="12954000" cy="9144000"/>
          </a:xfrm>
        </p:grpSpPr>
        <p:grpSp>
          <p:nvGrpSpPr>
            <p:cNvPr name="Group 49" id="49"/>
            <p:cNvGrpSpPr/>
            <p:nvPr/>
          </p:nvGrpSpPr>
          <p:grpSpPr>
            <a:xfrm rot="0">
              <a:off x="0" y="0"/>
              <a:ext cx="12954000" cy="9144000"/>
              <a:chOff x="0" y="0"/>
              <a:chExt cx="12954000" cy="9144000"/>
            </a:xfrm>
          </p:grpSpPr>
          <p:sp>
            <p:nvSpPr>
              <p:cNvPr name="Freeform 50" id="50"/>
              <p:cNvSpPr/>
              <p:nvPr/>
            </p:nvSpPr>
            <p:spPr>
              <a:xfrm flipH="false" flipV="false" rot="0">
                <a:off x="0" y="0"/>
                <a:ext cx="12954000" cy="9144000"/>
              </a:xfrm>
              <a:custGeom>
                <a:avLst/>
                <a:gdLst/>
                <a:ahLst/>
                <a:cxnLst/>
                <a:rect r="r" b="b" t="t" l="l"/>
                <a:pathLst>
                  <a:path h="9144000" w="12954000">
                    <a:moveTo>
                      <a:pt x="0" y="0"/>
                    </a:moveTo>
                    <a:lnTo>
                      <a:pt x="12954000" y="0"/>
                    </a:lnTo>
                    <a:lnTo>
                      <a:pt x="12954000" y="9144000"/>
                    </a:lnTo>
                    <a:lnTo>
                      <a:pt x="0" y="9144000"/>
                    </a:lnTo>
                    <a:close/>
                  </a:path>
                </a:pathLst>
              </a:custGeom>
              <a:solidFill>
                <a:srgbClr val="FFFDF7"/>
              </a:solidFill>
              <a:ln w="38100" cap="sq">
                <a:solidFill>
                  <a:srgbClr val="111111"/>
                </a:solidFill>
                <a:prstDash val="solid"/>
                <a:miter/>
              </a:ln>
            </p:spPr>
          </p:sp>
          <p:sp>
            <p:nvSpPr>
              <p:cNvPr name="TextBox 51" id="51"/>
              <p:cNvSpPr txBox="true"/>
              <p:nvPr/>
            </p:nvSpPr>
            <p:spPr>
              <a:xfrm>
                <a:off x="0" y="-38100"/>
                <a:ext cx="12954000" cy="91821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l">
                  <a:lnSpc>
                    <a:spcPts val="1679"/>
                  </a:lnSpc>
                </a:pPr>
              </a:p>
            </p:txBody>
          </p:sp>
        </p:grpSp>
        <p:grpSp>
          <p:nvGrpSpPr>
            <p:cNvPr name="Group 52" id="52"/>
            <p:cNvGrpSpPr/>
            <p:nvPr/>
          </p:nvGrpSpPr>
          <p:grpSpPr>
            <a:xfrm rot="0">
              <a:off x="0" y="0"/>
              <a:ext cx="228600" cy="9144000"/>
              <a:chOff x="0" y="0"/>
              <a:chExt cx="228600" cy="9144000"/>
            </a:xfrm>
          </p:grpSpPr>
          <p:sp>
            <p:nvSpPr>
              <p:cNvPr name="Freeform 53" id="53"/>
              <p:cNvSpPr/>
              <p:nvPr/>
            </p:nvSpPr>
            <p:spPr>
              <a:xfrm flipH="false" flipV="false" rot="0">
                <a:off x="0" y="0"/>
                <a:ext cx="228600" cy="9144000"/>
              </a:xfrm>
              <a:custGeom>
                <a:avLst/>
                <a:gdLst/>
                <a:ahLst/>
                <a:cxnLst/>
                <a:rect r="r" b="b" t="t" l="l"/>
                <a:pathLst>
                  <a:path h="9144000" w="228600">
                    <a:moveTo>
                      <a:pt x="0" y="0"/>
                    </a:moveTo>
                    <a:lnTo>
                      <a:pt x="228600" y="0"/>
                    </a:lnTo>
                    <a:lnTo>
                      <a:pt x="228600" y="9144000"/>
                    </a:lnTo>
                    <a:lnTo>
                      <a:pt x="0" y="9144000"/>
                    </a:lnTo>
                    <a:close/>
                  </a:path>
                </a:pathLst>
              </a:custGeom>
              <a:solidFill>
                <a:srgbClr val="FF5A1F"/>
              </a:solidFill>
              <a:ln cap="sq">
                <a:noFill/>
                <a:prstDash val="solid"/>
                <a:miter/>
              </a:ln>
            </p:spPr>
          </p:sp>
          <p:sp>
            <p:nvSpPr>
              <p:cNvPr name="TextBox 54" id="54"/>
              <p:cNvSpPr txBox="true"/>
              <p:nvPr/>
            </p:nvSpPr>
            <p:spPr>
              <a:xfrm>
                <a:off x="0" y="-38100"/>
                <a:ext cx="228600" cy="91821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l">
                  <a:lnSpc>
                    <a:spcPts val="1679"/>
                  </a:lnSpc>
                </a:pPr>
              </a:p>
            </p:txBody>
          </p:sp>
        </p:grpSp>
        <p:sp>
          <p:nvSpPr>
            <p:cNvPr name="TextBox 55" id="55"/>
            <p:cNvSpPr txBox="true"/>
            <p:nvPr/>
          </p:nvSpPr>
          <p:spPr>
            <a:xfrm rot="0">
              <a:off x="571500" y="4305300"/>
              <a:ext cx="11811000" cy="34290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100"/>
                </a:lnSpc>
              </a:pPr>
              <a:r>
                <a:rPr lang="en-US" b="true" sz="1500" spc="89">
                  <a:solidFill>
                    <a:srgbClr val="111111"/>
                  </a:solidFill>
                  <a:latin typeface="Space Mono Bold"/>
                  <a:ea typeface="Space Mono Bold"/>
                  <a:cs typeface="Space Mono Bold"/>
                  <a:sym typeface="Space Mono Bold"/>
                </a:rPr>
                <a:t>[ INSERT FINAL SYSTEM PHOTOS / CHARTS HERE ]</a:t>
              </a:r>
            </a:p>
          </p:txBody>
        </p:sp>
      </p:grpSp>
      <p:grpSp>
        <p:nvGrpSpPr>
          <p:cNvPr name="Group 56" id="56"/>
          <p:cNvGrpSpPr/>
          <p:nvPr/>
        </p:nvGrpSpPr>
        <p:grpSpPr>
          <a:xfrm rot="0">
            <a:off x="11639550" y="1924050"/>
            <a:ext cx="5810250" cy="1809750"/>
            <a:chOff x="0" y="0"/>
            <a:chExt cx="7747000" cy="2413000"/>
          </a:xfrm>
        </p:grpSpPr>
        <p:sp>
          <p:nvSpPr>
            <p:cNvPr name="Freeform 57" id="57"/>
            <p:cNvSpPr/>
            <p:nvPr/>
          </p:nvSpPr>
          <p:spPr>
            <a:xfrm flipH="false" flipV="false" rot="0">
              <a:off x="0" y="0"/>
              <a:ext cx="7747000" cy="2413000"/>
            </a:xfrm>
            <a:custGeom>
              <a:avLst/>
              <a:gdLst/>
              <a:ahLst/>
              <a:cxnLst/>
              <a:rect r="r" b="b" t="t" l="l"/>
              <a:pathLst>
                <a:path h="2413000" w="7747000">
                  <a:moveTo>
                    <a:pt x="0" y="0"/>
                  </a:moveTo>
                  <a:lnTo>
                    <a:pt x="7747000" y="0"/>
                  </a:lnTo>
                  <a:lnTo>
                    <a:pt x="7747000" y="2413000"/>
                  </a:lnTo>
                  <a:lnTo>
                    <a:pt x="0" y="2413000"/>
                  </a:lnTo>
                  <a:close/>
                </a:path>
              </a:pathLst>
            </a:custGeom>
            <a:solidFill>
              <a:srgbClr val="111111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58" id="58"/>
            <p:cNvSpPr txBox="true"/>
            <p:nvPr/>
          </p:nvSpPr>
          <p:spPr>
            <a:xfrm>
              <a:off x="0" y="-38100"/>
              <a:ext cx="7747000" cy="2451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59" id="59"/>
          <p:cNvGrpSpPr/>
          <p:nvPr/>
        </p:nvGrpSpPr>
        <p:grpSpPr>
          <a:xfrm rot="0">
            <a:off x="11525250" y="1809750"/>
            <a:ext cx="5810250" cy="1809750"/>
            <a:chOff x="0" y="0"/>
            <a:chExt cx="7747000" cy="2413000"/>
          </a:xfrm>
        </p:grpSpPr>
        <p:sp>
          <p:nvSpPr>
            <p:cNvPr name="Freeform 60" id="60"/>
            <p:cNvSpPr/>
            <p:nvPr/>
          </p:nvSpPr>
          <p:spPr>
            <a:xfrm flipH="false" flipV="false" rot="0">
              <a:off x="0" y="0"/>
              <a:ext cx="7747000" cy="2413000"/>
            </a:xfrm>
            <a:custGeom>
              <a:avLst/>
              <a:gdLst/>
              <a:ahLst/>
              <a:cxnLst/>
              <a:rect r="r" b="b" t="t" l="l"/>
              <a:pathLst>
                <a:path h="2413000" w="7747000">
                  <a:moveTo>
                    <a:pt x="0" y="0"/>
                  </a:moveTo>
                  <a:lnTo>
                    <a:pt x="7747000" y="0"/>
                  </a:lnTo>
                  <a:lnTo>
                    <a:pt x="7747000" y="2413000"/>
                  </a:lnTo>
                  <a:lnTo>
                    <a:pt x="0" y="2413000"/>
                  </a:lnTo>
                  <a:close/>
                </a:path>
              </a:pathLst>
            </a:custGeom>
            <a:solidFill>
              <a:srgbClr val="FFFDF7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61" id="61"/>
            <p:cNvSpPr txBox="true"/>
            <p:nvPr/>
          </p:nvSpPr>
          <p:spPr>
            <a:xfrm>
              <a:off x="0" y="-38100"/>
              <a:ext cx="7747000" cy="2451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62" id="62"/>
          <p:cNvGrpSpPr/>
          <p:nvPr/>
        </p:nvGrpSpPr>
        <p:grpSpPr>
          <a:xfrm rot="0">
            <a:off x="11639550" y="4210050"/>
            <a:ext cx="5810250" cy="1809750"/>
            <a:chOff x="0" y="0"/>
            <a:chExt cx="7747000" cy="2413000"/>
          </a:xfrm>
        </p:grpSpPr>
        <p:sp>
          <p:nvSpPr>
            <p:cNvPr name="Freeform 63" id="63"/>
            <p:cNvSpPr/>
            <p:nvPr/>
          </p:nvSpPr>
          <p:spPr>
            <a:xfrm flipH="false" flipV="false" rot="0">
              <a:off x="0" y="0"/>
              <a:ext cx="7747000" cy="2413000"/>
            </a:xfrm>
            <a:custGeom>
              <a:avLst/>
              <a:gdLst/>
              <a:ahLst/>
              <a:cxnLst/>
              <a:rect r="r" b="b" t="t" l="l"/>
              <a:pathLst>
                <a:path h="2413000" w="7747000">
                  <a:moveTo>
                    <a:pt x="0" y="0"/>
                  </a:moveTo>
                  <a:lnTo>
                    <a:pt x="7747000" y="0"/>
                  </a:lnTo>
                  <a:lnTo>
                    <a:pt x="7747000" y="2413000"/>
                  </a:lnTo>
                  <a:lnTo>
                    <a:pt x="0" y="2413000"/>
                  </a:lnTo>
                  <a:close/>
                </a:path>
              </a:pathLst>
            </a:custGeom>
            <a:solidFill>
              <a:srgbClr val="111111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64" id="64"/>
            <p:cNvSpPr txBox="true"/>
            <p:nvPr/>
          </p:nvSpPr>
          <p:spPr>
            <a:xfrm>
              <a:off x="0" y="-38100"/>
              <a:ext cx="7747000" cy="2451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65" id="65"/>
          <p:cNvGrpSpPr/>
          <p:nvPr/>
        </p:nvGrpSpPr>
        <p:grpSpPr>
          <a:xfrm rot="0">
            <a:off x="11525250" y="4095750"/>
            <a:ext cx="5810250" cy="1809750"/>
            <a:chOff x="0" y="0"/>
            <a:chExt cx="7747000" cy="2413000"/>
          </a:xfrm>
        </p:grpSpPr>
        <p:sp>
          <p:nvSpPr>
            <p:cNvPr name="Freeform 66" id="66"/>
            <p:cNvSpPr/>
            <p:nvPr/>
          </p:nvSpPr>
          <p:spPr>
            <a:xfrm flipH="false" flipV="false" rot="0">
              <a:off x="0" y="0"/>
              <a:ext cx="7747000" cy="2413000"/>
            </a:xfrm>
            <a:custGeom>
              <a:avLst/>
              <a:gdLst/>
              <a:ahLst/>
              <a:cxnLst/>
              <a:rect r="r" b="b" t="t" l="l"/>
              <a:pathLst>
                <a:path h="2413000" w="7747000">
                  <a:moveTo>
                    <a:pt x="0" y="0"/>
                  </a:moveTo>
                  <a:lnTo>
                    <a:pt x="7747000" y="0"/>
                  </a:lnTo>
                  <a:lnTo>
                    <a:pt x="7747000" y="2413000"/>
                  </a:lnTo>
                  <a:lnTo>
                    <a:pt x="0" y="2413000"/>
                  </a:lnTo>
                  <a:close/>
                </a:path>
              </a:pathLst>
            </a:custGeom>
            <a:solidFill>
              <a:srgbClr val="FFD21F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67" id="67"/>
            <p:cNvSpPr txBox="true"/>
            <p:nvPr/>
          </p:nvSpPr>
          <p:spPr>
            <a:xfrm>
              <a:off x="0" y="-38100"/>
              <a:ext cx="7747000" cy="2451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68" id="68"/>
          <p:cNvGrpSpPr/>
          <p:nvPr/>
        </p:nvGrpSpPr>
        <p:grpSpPr>
          <a:xfrm rot="0">
            <a:off x="11639550" y="6496050"/>
            <a:ext cx="5810250" cy="1809750"/>
            <a:chOff x="0" y="0"/>
            <a:chExt cx="7747000" cy="2413000"/>
          </a:xfrm>
        </p:grpSpPr>
        <p:sp>
          <p:nvSpPr>
            <p:cNvPr name="Freeform 69" id="69"/>
            <p:cNvSpPr/>
            <p:nvPr/>
          </p:nvSpPr>
          <p:spPr>
            <a:xfrm flipH="false" flipV="false" rot="0">
              <a:off x="0" y="0"/>
              <a:ext cx="7747000" cy="2413000"/>
            </a:xfrm>
            <a:custGeom>
              <a:avLst/>
              <a:gdLst/>
              <a:ahLst/>
              <a:cxnLst/>
              <a:rect r="r" b="b" t="t" l="l"/>
              <a:pathLst>
                <a:path h="2413000" w="7747000">
                  <a:moveTo>
                    <a:pt x="0" y="0"/>
                  </a:moveTo>
                  <a:lnTo>
                    <a:pt x="7747000" y="0"/>
                  </a:lnTo>
                  <a:lnTo>
                    <a:pt x="7747000" y="2413000"/>
                  </a:lnTo>
                  <a:lnTo>
                    <a:pt x="0" y="2413000"/>
                  </a:lnTo>
                  <a:close/>
                </a:path>
              </a:pathLst>
            </a:custGeom>
            <a:solidFill>
              <a:srgbClr val="111111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70" id="70"/>
            <p:cNvSpPr txBox="true"/>
            <p:nvPr/>
          </p:nvSpPr>
          <p:spPr>
            <a:xfrm>
              <a:off x="0" y="-38100"/>
              <a:ext cx="7747000" cy="2451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71" id="71"/>
          <p:cNvGrpSpPr/>
          <p:nvPr/>
        </p:nvGrpSpPr>
        <p:grpSpPr>
          <a:xfrm rot="0">
            <a:off x="11525250" y="6381750"/>
            <a:ext cx="5810250" cy="1809750"/>
            <a:chOff x="0" y="0"/>
            <a:chExt cx="7747000" cy="2413000"/>
          </a:xfrm>
        </p:grpSpPr>
        <p:sp>
          <p:nvSpPr>
            <p:cNvPr name="Freeform 72" id="72"/>
            <p:cNvSpPr/>
            <p:nvPr/>
          </p:nvSpPr>
          <p:spPr>
            <a:xfrm flipH="false" flipV="false" rot="0">
              <a:off x="0" y="0"/>
              <a:ext cx="7747000" cy="2413000"/>
            </a:xfrm>
            <a:custGeom>
              <a:avLst/>
              <a:gdLst/>
              <a:ahLst/>
              <a:cxnLst/>
              <a:rect r="r" b="b" t="t" l="l"/>
              <a:pathLst>
                <a:path h="2413000" w="7747000">
                  <a:moveTo>
                    <a:pt x="0" y="0"/>
                  </a:moveTo>
                  <a:lnTo>
                    <a:pt x="7747000" y="0"/>
                  </a:lnTo>
                  <a:lnTo>
                    <a:pt x="7747000" y="2413000"/>
                  </a:lnTo>
                  <a:lnTo>
                    <a:pt x="0" y="2413000"/>
                  </a:lnTo>
                  <a:close/>
                </a:path>
              </a:pathLst>
            </a:custGeom>
            <a:solidFill>
              <a:srgbClr val="FFFDF7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73" id="73"/>
            <p:cNvSpPr txBox="true"/>
            <p:nvPr/>
          </p:nvSpPr>
          <p:spPr>
            <a:xfrm>
              <a:off x="0" y="-38100"/>
              <a:ext cx="7747000" cy="2451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sp>
        <p:nvSpPr>
          <p:cNvPr name="Freeform 74" id="74"/>
          <p:cNvSpPr/>
          <p:nvPr/>
        </p:nvSpPr>
        <p:spPr>
          <a:xfrm flipH="false" flipV="false" rot="0">
            <a:off x="1022354" y="1788319"/>
            <a:ext cx="9431333" cy="6710362"/>
          </a:xfrm>
          <a:custGeom>
            <a:avLst/>
            <a:gdLst/>
            <a:ahLst/>
            <a:cxnLst/>
            <a:rect r="r" b="b" t="t" l="l"/>
            <a:pathLst>
              <a:path h="6710362" w="9431333">
                <a:moveTo>
                  <a:pt x="0" y="0"/>
                </a:moveTo>
                <a:lnTo>
                  <a:pt x="9431334" y="0"/>
                </a:lnTo>
                <a:lnTo>
                  <a:pt x="9431334" y="6710362"/>
                </a:lnTo>
                <a:lnTo>
                  <a:pt x="0" y="67103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896" r="0" b="-4515"/>
            </a:stretch>
          </a:blipFill>
        </p:spPr>
      </p:sp>
      <p:sp>
        <p:nvSpPr>
          <p:cNvPr name="TextBox 75" id="75"/>
          <p:cNvSpPr txBox="true"/>
          <p:nvPr/>
        </p:nvSpPr>
        <p:spPr>
          <a:xfrm rot="0">
            <a:off x="3143250" y="457200"/>
            <a:ext cx="114300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spc="89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GRIDWATCH — RESULTS</a:t>
            </a:r>
          </a:p>
        </p:txBody>
      </p:sp>
      <p:sp>
        <p:nvSpPr>
          <p:cNvPr name="TextBox 76" id="76"/>
          <p:cNvSpPr txBox="true"/>
          <p:nvPr/>
        </p:nvSpPr>
        <p:spPr>
          <a:xfrm rot="0">
            <a:off x="16059150" y="9620250"/>
            <a:ext cx="142875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100"/>
              </a:lnSpc>
            </a:pPr>
            <a:r>
              <a:rPr lang="en-US" b="true" sz="1500" spc="89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12 / 17</a:t>
            </a:r>
          </a:p>
        </p:txBody>
      </p:sp>
      <p:sp>
        <p:nvSpPr>
          <p:cNvPr name="TextBox 77" id="77"/>
          <p:cNvSpPr txBox="true"/>
          <p:nvPr/>
        </p:nvSpPr>
        <p:spPr>
          <a:xfrm rot="0">
            <a:off x="11906250" y="2200275"/>
            <a:ext cx="4953000" cy="4914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60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STABLE</a:t>
            </a:r>
          </a:p>
        </p:txBody>
      </p:sp>
      <p:sp>
        <p:nvSpPr>
          <p:cNvPr name="TextBox 78" id="78"/>
          <p:cNvSpPr txBox="true"/>
          <p:nvPr/>
        </p:nvSpPr>
        <p:spPr>
          <a:xfrm rot="0">
            <a:off x="11906250" y="2819400"/>
            <a:ext cx="4953000" cy="350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35"/>
              </a:lnSpc>
            </a:pPr>
            <a:r>
              <a:rPr lang="en-US" sz="2100">
                <a:solidFill>
                  <a:srgbClr val="111111"/>
                </a:solidFill>
                <a:latin typeface="Barlow"/>
                <a:ea typeface="Barlow"/>
                <a:cs typeface="Barlow"/>
                <a:sym typeface="Barlow"/>
              </a:rPr>
              <a:t>Data acquisition</a:t>
            </a:r>
          </a:p>
        </p:txBody>
      </p:sp>
      <p:sp>
        <p:nvSpPr>
          <p:cNvPr name="TextBox 79" id="79"/>
          <p:cNvSpPr txBox="true"/>
          <p:nvPr/>
        </p:nvSpPr>
        <p:spPr>
          <a:xfrm rot="0">
            <a:off x="11906250" y="4486275"/>
            <a:ext cx="4953000" cy="4914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60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REAL-TIME</a:t>
            </a:r>
          </a:p>
        </p:txBody>
      </p:sp>
      <p:sp>
        <p:nvSpPr>
          <p:cNvPr name="TextBox 80" id="80"/>
          <p:cNvSpPr txBox="true"/>
          <p:nvPr/>
        </p:nvSpPr>
        <p:spPr>
          <a:xfrm rot="0">
            <a:off x="11906250" y="5105400"/>
            <a:ext cx="4953000" cy="350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35"/>
              </a:lnSpc>
            </a:pPr>
            <a:r>
              <a:rPr lang="en-US" sz="2100">
                <a:solidFill>
                  <a:srgbClr val="111111"/>
                </a:solidFill>
                <a:latin typeface="Barlow"/>
                <a:ea typeface="Barlow"/>
                <a:cs typeface="Barlow"/>
                <a:sym typeface="Barlow"/>
              </a:rPr>
              <a:t>Dashboard updates</a:t>
            </a:r>
          </a:p>
        </p:txBody>
      </p:sp>
      <p:sp>
        <p:nvSpPr>
          <p:cNvPr name="TextBox 81" id="81"/>
          <p:cNvSpPr txBox="true"/>
          <p:nvPr/>
        </p:nvSpPr>
        <p:spPr>
          <a:xfrm rot="0">
            <a:off x="11906250" y="6772275"/>
            <a:ext cx="4953000" cy="4914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00"/>
              </a:lnSpc>
            </a:pPr>
            <a:r>
              <a:rPr lang="en-US" sz="360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VERIFIED</a:t>
            </a:r>
          </a:p>
        </p:txBody>
      </p:sp>
      <p:sp>
        <p:nvSpPr>
          <p:cNvPr name="TextBox 82" id="82"/>
          <p:cNvSpPr txBox="true"/>
          <p:nvPr/>
        </p:nvSpPr>
        <p:spPr>
          <a:xfrm rot="0">
            <a:off x="11906250" y="7391400"/>
            <a:ext cx="4953000" cy="350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35"/>
              </a:lnSpc>
            </a:pPr>
            <a:r>
              <a:rPr lang="en-US" sz="2100">
                <a:solidFill>
                  <a:srgbClr val="111111"/>
                </a:solidFill>
                <a:latin typeface="Barlow"/>
                <a:ea typeface="Barlow"/>
                <a:cs typeface="Barlow"/>
                <a:sym typeface="Barlow"/>
              </a:rPr>
              <a:t>System performance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71450"/>
            <a:chOff x="0" y="0"/>
            <a:chExt cx="24384000" cy="2286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228600"/>
            </a:xfrm>
            <a:custGeom>
              <a:avLst/>
              <a:gdLst/>
              <a:ahLst/>
              <a:cxnLst/>
              <a:rect r="r" b="b" t="t" l="l"/>
              <a:pathLst>
                <a:path h="2286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228600"/>
                  </a:lnTo>
                  <a:lnTo>
                    <a:pt x="0" y="228600"/>
                  </a:lnTo>
                  <a:close/>
                </a:path>
              </a:pathLst>
            </a:custGeom>
            <a:solidFill>
              <a:srgbClr val="111111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4384000" cy="266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00100" y="400050"/>
            <a:ext cx="2000250" cy="457200"/>
            <a:chOff x="0" y="0"/>
            <a:chExt cx="2667000" cy="6096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667000" cy="609600"/>
            </a:xfrm>
            <a:custGeom>
              <a:avLst/>
              <a:gdLst/>
              <a:ahLst/>
              <a:cxnLst/>
              <a:rect r="r" b="b" t="t" l="l"/>
              <a:pathLst>
                <a:path h="609600" w="2667000">
                  <a:moveTo>
                    <a:pt x="0" y="0"/>
                  </a:moveTo>
                  <a:lnTo>
                    <a:pt x="2667000" y="0"/>
                  </a:lnTo>
                  <a:lnTo>
                    <a:pt x="2667000" y="609600"/>
                  </a:lnTo>
                  <a:lnTo>
                    <a:pt x="0" y="609600"/>
                  </a:lnTo>
                  <a:close/>
                </a:path>
              </a:pathLst>
            </a:custGeom>
            <a:solidFill>
              <a:srgbClr val="FF5A1F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2667000" cy="6286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89"/>
                </a:lnSpc>
              </a:pPr>
              <a:r>
                <a:rPr lang="en-US" b="true" sz="1350" spc="108">
                  <a:solidFill>
                    <a:srgbClr val="111111"/>
                  </a:solidFill>
                  <a:latin typeface="Space Mono Bold"/>
                  <a:ea typeface="Space Mono Bold"/>
                  <a:cs typeface="Space Mono Bold"/>
                  <a:sym typeface="Space Mono Bold"/>
                </a:rPr>
                <a:t>SECTION 13</a:t>
              </a:r>
            </a:p>
          </p:txBody>
        </p:sp>
      </p:grpSp>
      <p:sp>
        <p:nvSpPr>
          <p:cNvPr name="AutoShape 8" id="8"/>
          <p:cNvSpPr/>
          <p:nvPr/>
        </p:nvSpPr>
        <p:spPr>
          <a:xfrm>
            <a:off x="800100" y="1066800"/>
            <a:ext cx="16687800" cy="0"/>
          </a:xfrm>
          <a:prstGeom prst="line">
            <a:avLst/>
          </a:prstGeom>
          <a:ln cap="flat" w="38100">
            <a:solidFill>
              <a:srgbClr val="111111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9" id="9"/>
          <p:cNvGrpSpPr/>
          <p:nvPr/>
        </p:nvGrpSpPr>
        <p:grpSpPr>
          <a:xfrm rot="0">
            <a:off x="7905750" y="1666875"/>
            <a:ext cx="9334500" cy="1428750"/>
            <a:chOff x="0" y="0"/>
            <a:chExt cx="12446000" cy="19050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2446000" cy="1905000"/>
            </a:xfrm>
            <a:custGeom>
              <a:avLst/>
              <a:gdLst/>
              <a:ahLst/>
              <a:cxnLst/>
              <a:rect r="r" b="b" t="t" l="l"/>
              <a:pathLst>
                <a:path h="1905000" w="12446000">
                  <a:moveTo>
                    <a:pt x="0" y="0"/>
                  </a:moveTo>
                  <a:lnTo>
                    <a:pt x="12446000" y="0"/>
                  </a:lnTo>
                  <a:lnTo>
                    <a:pt x="12446000" y="1905000"/>
                  </a:lnTo>
                  <a:lnTo>
                    <a:pt x="0" y="1905000"/>
                  </a:lnTo>
                  <a:close/>
                </a:path>
              </a:pathLst>
            </a:custGeom>
            <a:solidFill>
              <a:srgbClr val="FFD21F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12446000" cy="1943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7905750" y="3524250"/>
            <a:ext cx="9334500" cy="1428750"/>
            <a:chOff x="0" y="0"/>
            <a:chExt cx="12446000" cy="19050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2446000" cy="1905000"/>
            </a:xfrm>
            <a:custGeom>
              <a:avLst/>
              <a:gdLst/>
              <a:ahLst/>
              <a:cxnLst/>
              <a:rect r="r" b="b" t="t" l="l"/>
              <a:pathLst>
                <a:path h="1905000" w="12446000">
                  <a:moveTo>
                    <a:pt x="0" y="0"/>
                  </a:moveTo>
                  <a:lnTo>
                    <a:pt x="12446000" y="0"/>
                  </a:lnTo>
                  <a:lnTo>
                    <a:pt x="12446000" y="1905000"/>
                  </a:lnTo>
                  <a:lnTo>
                    <a:pt x="0" y="1905000"/>
                  </a:lnTo>
                  <a:close/>
                </a:path>
              </a:pathLst>
            </a:custGeom>
            <a:solidFill>
              <a:srgbClr val="FFFDF7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12446000" cy="1943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7905750" y="5381625"/>
            <a:ext cx="9334500" cy="1428750"/>
            <a:chOff x="0" y="0"/>
            <a:chExt cx="12446000" cy="19050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2446000" cy="1905000"/>
            </a:xfrm>
            <a:custGeom>
              <a:avLst/>
              <a:gdLst/>
              <a:ahLst/>
              <a:cxnLst/>
              <a:rect r="r" b="b" t="t" l="l"/>
              <a:pathLst>
                <a:path h="1905000" w="12446000">
                  <a:moveTo>
                    <a:pt x="0" y="0"/>
                  </a:moveTo>
                  <a:lnTo>
                    <a:pt x="12446000" y="0"/>
                  </a:lnTo>
                  <a:lnTo>
                    <a:pt x="12446000" y="1905000"/>
                  </a:lnTo>
                  <a:lnTo>
                    <a:pt x="0" y="1905000"/>
                  </a:lnTo>
                  <a:close/>
                </a:path>
              </a:pathLst>
            </a:custGeom>
            <a:solidFill>
              <a:srgbClr val="FFD21F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12446000" cy="1943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7905750" y="7239000"/>
            <a:ext cx="9334500" cy="1428750"/>
            <a:chOff x="0" y="0"/>
            <a:chExt cx="12446000" cy="19050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2446000" cy="1905000"/>
            </a:xfrm>
            <a:custGeom>
              <a:avLst/>
              <a:gdLst/>
              <a:ahLst/>
              <a:cxnLst/>
              <a:rect r="r" b="b" t="t" l="l"/>
              <a:pathLst>
                <a:path h="1905000" w="12446000">
                  <a:moveTo>
                    <a:pt x="0" y="0"/>
                  </a:moveTo>
                  <a:lnTo>
                    <a:pt x="12446000" y="0"/>
                  </a:lnTo>
                  <a:lnTo>
                    <a:pt x="12446000" y="1905000"/>
                  </a:lnTo>
                  <a:lnTo>
                    <a:pt x="0" y="1905000"/>
                  </a:lnTo>
                  <a:close/>
                </a:path>
              </a:pathLst>
            </a:custGeom>
            <a:solidFill>
              <a:srgbClr val="FFFDF7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12446000" cy="1943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sp>
        <p:nvSpPr>
          <p:cNvPr name="Freeform 21" id="21"/>
          <p:cNvSpPr/>
          <p:nvPr/>
        </p:nvSpPr>
        <p:spPr>
          <a:xfrm flipH="false" flipV="false" rot="0">
            <a:off x="800100" y="4225688"/>
            <a:ext cx="5519910" cy="5432662"/>
          </a:xfrm>
          <a:custGeom>
            <a:avLst/>
            <a:gdLst/>
            <a:ahLst/>
            <a:cxnLst/>
            <a:rect r="r" b="b" t="t" l="l"/>
            <a:pathLst>
              <a:path h="5432662" w="5519910">
                <a:moveTo>
                  <a:pt x="0" y="0"/>
                </a:moveTo>
                <a:lnTo>
                  <a:pt x="5519910" y="0"/>
                </a:lnTo>
                <a:lnTo>
                  <a:pt x="5519910" y="5432662"/>
                </a:lnTo>
                <a:lnTo>
                  <a:pt x="0" y="54326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5887" r="0" b="-29587"/>
            </a:stretch>
          </a:blipFill>
          <a:ln w="57150" cap="sq">
            <a:solidFill>
              <a:srgbClr val="000000"/>
            </a:solidFill>
            <a:prstDash val="solid"/>
            <a:miter/>
          </a:ln>
        </p:spPr>
      </p:sp>
      <p:sp>
        <p:nvSpPr>
          <p:cNvPr name="TextBox 22" id="22"/>
          <p:cNvSpPr txBox="true"/>
          <p:nvPr/>
        </p:nvSpPr>
        <p:spPr>
          <a:xfrm rot="0">
            <a:off x="3143250" y="457200"/>
            <a:ext cx="114300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spc="89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CHALLENGES ENCOUNTERED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6059150" y="9620250"/>
            <a:ext cx="142875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100"/>
              </a:lnSpc>
            </a:pPr>
            <a:r>
              <a:rPr lang="en-US" b="true" sz="1500" spc="89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13 / 17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800100" y="1743075"/>
            <a:ext cx="6191250" cy="22113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33"/>
              </a:lnSpc>
            </a:pPr>
            <a:r>
              <a:rPr lang="en-US" sz="585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FRICTION</a:t>
            </a:r>
          </a:p>
          <a:p>
            <a:pPr algn="l">
              <a:lnSpc>
                <a:spcPts val="5733"/>
              </a:lnSpc>
            </a:pPr>
            <a:r>
              <a:rPr lang="en-US" sz="585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BECAME</a:t>
            </a:r>
          </a:p>
          <a:p>
            <a:pPr algn="l">
              <a:lnSpc>
                <a:spcPts val="5733"/>
              </a:lnSpc>
            </a:pPr>
            <a:r>
              <a:rPr lang="en-US" sz="585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FEEDBACK.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8286750" y="1914525"/>
            <a:ext cx="4095750" cy="344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40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HARDWARE INTEGRATION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8286750" y="2428875"/>
            <a:ext cx="8096250" cy="350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35"/>
              </a:lnSpc>
            </a:pPr>
            <a:r>
              <a:rPr lang="en-US" sz="2100">
                <a:solidFill>
                  <a:srgbClr val="111111"/>
                </a:solidFill>
                <a:latin typeface="Barlow"/>
                <a:ea typeface="Barlow"/>
                <a:cs typeface="Barlow"/>
                <a:sym typeface="Barlow"/>
              </a:rPr>
              <a:t>→ Test modules independently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8286750" y="3771900"/>
            <a:ext cx="4095750" cy="344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40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PROTOCOL DEBUGGING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8286750" y="4286250"/>
            <a:ext cx="8096250" cy="350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35"/>
              </a:lnSpc>
            </a:pPr>
            <a:r>
              <a:rPr lang="en-US" sz="2100">
                <a:solidFill>
                  <a:srgbClr val="111111"/>
                </a:solidFill>
                <a:latin typeface="Barlow"/>
                <a:ea typeface="Barlow"/>
                <a:cs typeface="Barlow"/>
                <a:sym typeface="Barlow"/>
              </a:rPr>
              <a:t>→ Trace data layer by layer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8286750" y="5629275"/>
            <a:ext cx="4095750" cy="344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40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TIME MANAGEMENT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8286750" y="6143625"/>
            <a:ext cx="8096250" cy="350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35"/>
              </a:lnSpc>
            </a:pPr>
            <a:r>
              <a:rPr lang="en-US" sz="2100">
                <a:solidFill>
                  <a:srgbClr val="111111"/>
                </a:solidFill>
                <a:latin typeface="Barlow"/>
                <a:ea typeface="Barlow"/>
                <a:cs typeface="Barlow"/>
                <a:sym typeface="Barlow"/>
              </a:rPr>
              <a:t>→ Prioritize critical paths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8286750" y="7486650"/>
            <a:ext cx="4095750" cy="344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40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ADAPTABILITY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8286750" y="8001000"/>
            <a:ext cx="8096250" cy="350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35"/>
              </a:lnSpc>
            </a:pPr>
            <a:r>
              <a:rPr lang="en-US" sz="2100">
                <a:solidFill>
                  <a:srgbClr val="111111"/>
                </a:solidFill>
                <a:latin typeface="Barlow"/>
                <a:ea typeface="Barlow"/>
                <a:cs typeface="Barlow"/>
                <a:sym typeface="Barlow"/>
              </a:rPr>
              <a:t>→ Iterate, document, improve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>
            <a:off x="762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>
            <a:off x="1524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" id="5"/>
          <p:cNvSpPr/>
          <p:nvPr/>
        </p:nvSpPr>
        <p:spPr>
          <a:xfrm>
            <a:off x="2286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>
            <a:off x="3048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>
            <a:off x="3810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8" id="8"/>
          <p:cNvSpPr/>
          <p:nvPr/>
        </p:nvSpPr>
        <p:spPr>
          <a:xfrm>
            <a:off x="4572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9" id="9"/>
          <p:cNvSpPr/>
          <p:nvPr/>
        </p:nvSpPr>
        <p:spPr>
          <a:xfrm>
            <a:off x="5334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0" id="10"/>
          <p:cNvSpPr/>
          <p:nvPr/>
        </p:nvSpPr>
        <p:spPr>
          <a:xfrm>
            <a:off x="6096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1" id="11"/>
          <p:cNvSpPr/>
          <p:nvPr/>
        </p:nvSpPr>
        <p:spPr>
          <a:xfrm>
            <a:off x="6858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2" id="12"/>
          <p:cNvSpPr/>
          <p:nvPr/>
        </p:nvSpPr>
        <p:spPr>
          <a:xfrm>
            <a:off x="7620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3" id="13"/>
          <p:cNvSpPr/>
          <p:nvPr/>
        </p:nvSpPr>
        <p:spPr>
          <a:xfrm>
            <a:off x="8382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4" id="14"/>
          <p:cNvSpPr/>
          <p:nvPr/>
        </p:nvSpPr>
        <p:spPr>
          <a:xfrm>
            <a:off x="9144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5" id="15"/>
          <p:cNvSpPr/>
          <p:nvPr/>
        </p:nvSpPr>
        <p:spPr>
          <a:xfrm>
            <a:off x="9906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6" id="16"/>
          <p:cNvSpPr/>
          <p:nvPr/>
        </p:nvSpPr>
        <p:spPr>
          <a:xfrm>
            <a:off x="10668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7" id="17"/>
          <p:cNvSpPr/>
          <p:nvPr/>
        </p:nvSpPr>
        <p:spPr>
          <a:xfrm>
            <a:off x="11430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8" id="18"/>
          <p:cNvSpPr/>
          <p:nvPr/>
        </p:nvSpPr>
        <p:spPr>
          <a:xfrm>
            <a:off x="12192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9" id="19"/>
          <p:cNvSpPr/>
          <p:nvPr/>
        </p:nvSpPr>
        <p:spPr>
          <a:xfrm>
            <a:off x="12954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0" id="20"/>
          <p:cNvSpPr/>
          <p:nvPr/>
        </p:nvSpPr>
        <p:spPr>
          <a:xfrm>
            <a:off x="13716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1" id="21"/>
          <p:cNvSpPr/>
          <p:nvPr/>
        </p:nvSpPr>
        <p:spPr>
          <a:xfrm>
            <a:off x="14478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2" id="22"/>
          <p:cNvSpPr/>
          <p:nvPr/>
        </p:nvSpPr>
        <p:spPr>
          <a:xfrm>
            <a:off x="15240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3" id="23"/>
          <p:cNvSpPr/>
          <p:nvPr/>
        </p:nvSpPr>
        <p:spPr>
          <a:xfrm>
            <a:off x="16002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4" id="24"/>
          <p:cNvSpPr/>
          <p:nvPr/>
        </p:nvSpPr>
        <p:spPr>
          <a:xfrm>
            <a:off x="16764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5" id="25"/>
          <p:cNvSpPr/>
          <p:nvPr/>
        </p:nvSpPr>
        <p:spPr>
          <a:xfrm>
            <a:off x="17526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6" id="26"/>
          <p:cNvSpPr/>
          <p:nvPr/>
        </p:nvSpPr>
        <p:spPr>
          <a:xfrm>
            <a:off x="18288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7" id="27"/>
          <p:cNvSpPr/>
          <p:nvPr/>
        </p:nvSpPr>
        <p:spPr>
          <a:xfrm>
            <a:off x="0" y="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8" id="28"/>
          <p:cNvSpPr/>
          <p:nvPr/>
        </p:nvSpPr>
        <p:spPr>
          <a:xfrm>
            <a:off x="0" y="762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9" id="29"/>
          <p:cNvSpPr/>
          <p:nvPr/>
        </p:nvSpPr>
        <p:spPr>
          <a:xfrm>
            <a:off x="0" y="1524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0" id="30"/>
          <p:cNvSpPr/>
          <p:nvPr/>
        </p:nvSpPr>
        <p:spPr>
          <a:xfrm>
            <a:off x="0" y="2286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1" id="31"/>
          <p:cNvSpPr/>
          <p:nvPr/>
        </p:nvSpPr>
        <p:spPr>
          <a:xfrm>
            <a:off x="0" y="3048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2" id="32"/>
          <p:cNvSpPr/>
          <p:nvPr/>
        </p:nvSpPr>
        <p:spPr>
          <a:xfrm>
            <a:off x="0" y="3810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3" id="33"/>
          <p:cNvSpPr/>
          <p:nvPr/>
        </p:nvSpPr>
        <p:spPr>
          <a:xfrm>
            <a:off x="0" y="4572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4" id="34"/>
          <p:cNvSpPr/>
          <p:nvPr/>
        </p:nvSpPr>
        <p:spPr>
          <a:xfrm>
            <a:off x="0" y="5334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5" id="35"/>
          <p:cNvSpPr/>
          <p:nvPr/>
        </p:nvSpPr>
        <p:spPr>
          <a:xfrm>
            <a:off x="0" y="6096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6" id="36"/>
          <p:cNvSpPr/>
          <p:nvPr/>
        </p:nvSpPr>
        <p:spPr>
          <a:xfrm>
            <a:off x="0" y="6858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7" id="37"/>
          <p:cNvSpPr/>
          <p:nvPr/>
        </p:nvSpPr>
        <p:spPr>
          <a:xfrm>
            <a:off x="0" y="7620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8" id="38"/>
          <p:cNvSpPr/>
          <p:nvPr/>
        </p:nvSpPr>
        <p:spPr>
          <a:xfrm>
            <a:off x="0" y="8382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9" id="39"/>
          <p:cNvSpPr/>
          <p:nvPr/>
        </p:nvSpPr>
        <p:spPr>
          <a:xfrm>
            <a:off x="0" y="9144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0" id="40"/>
          <p:cNvSpPr/>
          <p:nvPr/>
        </p:nvSpPr>
        <p:spPr>
          <a:xfrm>
            <a:off x="0" y="9906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1" id="41"/>
          <p:cNvGrpSpPr/>
          <p:nvPr/>
        </p:nvGrpSpPr>
        <p:grpSpPr>
          <a:xfrm rot="0">
            <a:off x="0" y="0"/>
            <a:ext cx="18288000" cy="171450"/>
            <a:chOff x="0" y="0"/>
            <a:chExt cx="24384000" cy="22860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24384000" cy="228600"/>
            </a:xfrm>
            <a:custGeom>
              <a:avLst/>
              <a:gdLst/>
              <a:ahLst/>
              <a:cxnLst/>
              <a:rect r="r" b="b" t="t" l="l"/>
              <a:pathLst>
                <a:path h="2286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228600"/>
                  </a:lnTo>
                  <a:lnTo>
                    <a:pt x="0" y="228600"/>
                  </a:lnTo>
                  <a:close/>
                </a:path>
              </a:pathLst>
            </a:custGeom>
            <a:solidFill>
              <a:srgbClr val="111111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43" id="43"/>
            <p:cNvSpPr txBox="true"/>
            <p:nvPr/>
          </p:nvSpPr>
          <p:spPr>
            <a:xfrm>
              <a:off x="0" y="-38100"/>
              <a:ext cx="24384000" cy="266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44" id="44"/>
          <p:cNvGrpSpPr/>
          <p:nvPr/>
        </p:nvGrpSpPr>
        <p:grpSpPr>
          <a:xfrm rot="0">
            <a:off x="800100" y="400050"/>
            <a:ext cx="2000250" cy="457200"/>
            <a:chOff x="0" y="0"/>
            <a:chExt cx="2667000" cy="609600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2667000" cy="609600"/>
            </a:xfrm>
            <a:custGeom>
              <a:avLst/>
              <a:gdLst/>
              <a:ahLst/>
              <a:cxnLst/>
              <a:rect r="r" b="b" t="t" l="l"/>
              <a:pathLst>
                <a:path h="609600" w="2667000">
                  <a:moveTo>
                    <a:pt x="0" y="0"/>
                  </a:moveTo>
                  <a:lnTo>
                    <a:pt x="2667000" y="0"/>
                  </a:lnTo>
                  <a:lnTo>
                    <a:pt x="2667000" y="609600"/>
                  </a:lnTo>
                  <a:lnTo>
                    <a:pt x="0" y="609600"/>
                  </a:lnTo>
                  <a:close/>
                </a:path>
              </a:pathLst>
            </a:custGeom>
            <a:solidFill>
              <a:srgbClr val="FF5A1F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46" id="46"/>
            <p:cNvSpPr txBox="true"/>
            <p:nvPr/>
          </p:nvSpPr>
          <p:spPr>
            <a:xfrm>
              <a:off x="0" y="-19050"/>
              <a:ext cx="2667000" cy="6286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89"/>
                </a:lnSpc>
              </a:pPr>
              <a:r>
                <a:rPr lang="en-US" b="true" sz="1350" spc="108">
                  <a:solidFill>
                    <a:srgbClr val="111111"/>
                  </a:solidFill>
                  <a:latin typeface="Space Mono Bold"/>
                  <a:ea typeface="Space Mono Bold"/>
                  <a:cs typeface="Space Mono Bold"/>
                  <a:sym typeface="Space Mono Bold"/>
                </a:rPr>
                <a:t>SECTION 14</a:t>
              </a:r>
            </a:p>
          </p:txBody>
        </p:sp>
      </p:grpSp>
      <p:sp>
        <p:nvSpPr>
          <p:cNvPr name="AutoShape 47" id="47"/>
          <p:cNvSpPr/>
          <p:nvPr/>
        </p:nvSpPr>
        <p:spPr>
          <a:xfrm>
            <a:off x="800100" y="1066800"/>
            <a:ext cx="16687800" cy="0"/>
          </a:xfrm>
          <a:prstGeom prst="line">
            <a:avLst/>
          </a:prstGeom>
          <a:ln cap="flat" w="38100">
            <a:solidFill>
              <a:srgbClr val="111111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8" id="48"/>
          <p:cNvGrpSpPr/>
          <p:nvPr/>
        </p:nvGrpSpPr>
        <p:grpSpPr>
          <a:xfrm rot="0">
            <a:off x="7429500" y="1714500"/>
            <a:ext cx="4286250" cy="6572250"/>
            <a:chOff x="0" y="0"/>
            <a:chExt cx="5715000" cy="8763000"/>
          </a:xfrm>
        </p:grpSpPr>
        <p:grpSp>
          <p:nvGrpSpPr>
            <p:cNvPr name="Group 49" id="49"/>
            <p:cNvGrpSpPr/>
            <p:nvPr/>
          </p:nvGrpSpPr>
          <p:grpSpPr>
            <a:xfrm rot="0">
              <a:off x="0" y="0"/>
              <a:ext cx="5715000" cy="8763000"/>
              <a:chOff x="0" y="0"/>
              <a:chExt cx="5715000" cy="8763000"/>
            </a:xfrm>
          </p:grpSpPr>
          <p:sp>
            <p:nvSpPr>
              <p:cNvPr name="Freeform 50" id="50"/>
              <p:cNvSpPr/>
              <p:nvPr/>
            </p:nvSpPr>
            <p:spPr>
              <a:xfrm flipH="false" flipV="false" rot="0">
                <a:off x="0" y="0"/>
                <a:ext cx="5715000" cy="8763000"/>
              </a:xfrm>
              <a:custGeom>
                <a:avLst/>
                <a:gdLst/>
                <a:ahLst/>
                <a:cxnLst/>
                <a:rect r="r" b="b" t="t" l="l"/>
                <a:pathLst>
                  <a:path h="8763000" w="5715000">
                    <a:moveTo>
                      <a:pt x="0" y="0"/>
                    </a:moveTo>
                    <a:lnTo>
                      <a:pt x="5715000" y="0"/>
                    </a:lnTo>
                    <a:lnTo>
                      <a:pt x="5715000" y="8763000"/>
                    </a:lnTo>
                    <a:lnTo>
                      <a:pt x="0" y="8763000"/>
                    </a:lnTo>
                    <a:close/>
                  </a:path>
                </a:pathLst>
              </a:custGeom>
              <a:solidFill>
                <a:srgbClr val="1261FF"/>
              </a:solidFill>
              <a:ln w="38100" cap="sq">
                <a:solidFill>
                  <a:srgbClr val="111111"/>
                </a:solidFill>
                <a:prstDash val="solid"/>
                <a:miter/>
              </a:ln>
            </p:spPr>
          </p:sp>
          <p:sp>
            <p:nvSpPr>
              <p:cNvPr name="TextBox 51" id="51"/>
              <p:cNvSpPr txBox="true"/>
              <p:nvPr/>
            </p:nvSpPr>
            <p:spPr>
              <a:xfrm>
                <a:off x="0" y="-38100"/>
                <a:ext cx="5715000" cy="88011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l">
                  <a:lnSpc>
                    <a:spcPts val="1679"/>
                  </a:lnSpc>
                </a:pPr>
              </a:p>
            </p:txBody>
          </p:sp>
        </p:grpSp>
        <p:sp>
          <p:nvSpPr>
            <p:cNvPr name="TextBox 52" id="52"/>
            <p:cNvSpPr txBox="true"/>
            <p:nvPr/>
          </p:nvSpPr>
          <p:spPr>
            <a:xfrm rot="0">
              <a:off x="508000" y="628650"/>
              <a:ext cx="4699000" cy="6743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600" b="true">
                  <a:solidFill>
                    <a:srgbClr val="FFFDF7"/>
                  </a:solidFill>
                  <a:latin typeface="Space Mono Bold"/>
                  <a:ea typeface="Space Mono Bold"/>
                  <a:cs typeface="Space Mono Bold"/>
                  <a:sym typeface="Space Mono Bold"/>
                </a:rPr>
                <a:t>TECHNICAL</a:t>
              </a:r>
            </a:p>
          </p:txBody>
        </p:sp>
        <p:sp>
          <p:nvSpPr>
            <p:cNvPr name="TextBox 53" id="53"/>
            <p:cNvSpPr txBox="true"/>
            <p:nvPr/>
          </p:nvSpPr>
          <p:spPr>
            <a:xfrm rot="0">
              <a:off x="508000" y="2162175"/>
              <a:ext cx="4699000" cy="24504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780"/>
                </a:lnSpc>
              </a:pPr>
              <a:r>
                <a:rPr lang="en-US" sz="2100" b="true">
                  <a:solidFill>
                    <a:srgbClr val="FFFDF7"/>
                  </a:solidFill>
                  <a:latin typeface="Barlow Bold"/>
                  <a:ea typeface="Barlow Bold"/>
                  <a:cs typeface="Barlow Bold"/>
                  <a:sym typeface="Barlow Bold"/>
                </a:rPr>
                <a:t>Embedded programming</a:t>
              </a:r>
            </a:p>
            <a:p>
              <a:pPr algn="l">
                <a:lnSpc>
                  <a:spcPts val="3780"/>
                </a:lnSpc>
              </a:pPr>
              <a:r>
                <a:rPr lang="en-US" sz="2100" b="true">
                  <a:solidFill>
                    <a:srgbClr val="FFFDF7"/>
                  </a:solidFill>
                  <a:latin typeface="Barlow Bold"/>
                  <a:ea typeface="Barlow Bold"/>
                  <a:cs typeface="Barlow Bold"/>
                  <a:sym typeface="Barlow Bold"/>
                </a:rPr>
                <a:t>CAD design</a:t>
              </a:r>
            </a:p>
            <a:p>
              <a:pPr algn="l">
                <a:lnSpc>
                  <a:spcPts val="3780"/>
                </a:lnSpc>
              </a:pPr>
              <a:r>
                <a:rPr lang="en-US" sz="2100" b="true">
                  <a:solidFill>
                    <a:srgbClr val="FFFDF7"/>
                  </a:solidFill>
                  <a:latin typeface="Barlow Bold"/>
                  <a:ea typeface="Barlow Bold"/>
                  <a:cs typeface="Barlow Bold"/>
                  <a:sym typeface="Barlow Bold"/>
                </a:rPr>
                <a:t>Solar technology</a:t>
              </a:r>
            </a:p>
            <a:p>
              <a:pPr algn="l">
                <a:lnSpc>
                  <a:spcPts val="3780"/>
                </a:lnSpc>
              </a:pPr>
              <a:r>
                <a:rPr lang="en-US" sz="2100" b="true">
                  <a:solidFill>
                    <a:srgbClr val="FFFDF7"/>
                  </a:solidFill>
                  <a:latin typeface="Barlow Bold"/>
                  <a:ea typeface="Barlow Bold"/>
                  <a:cs typeface="Barlow Bold"/>
                  <a:sym typeface="Barlow Bold"/>
                </a:rPr>
                <a:t>IoT systems</a:t>
              </a:r>
            </a:p>
          </p:txBody>
        </p:sp>
      </p:grpSp>
      <p:grpSp>
        <p:nvGrpSpPr>
          <p:cNvPr name="Group 54" id="54"/>
          <p:cNvGrpSpPr/>
          <p:nvPr/>
        </p:nvGrpSpPr>
        <p:grpSpPr>
          <a:xfrm rot="0">
            <a:off x="12382500" y="1714500"/>
            <a:ext cx="4286250" cy="6572250"/>
            <a:chOff x="0" y="0"/>
            <a:chExt cx="5715000" cy="8763000"/>
          </a:xfrm>
        </p:grpSpPr>
        <p:grpSp>
          <p:nvGrpSpPr>
            <p:cNvPr name="Group 55" id="55"/>
            <p:cNvGrpSpPr/>
            <p:nvPr/>
          </p:nvGrpSpPr>
          <p:grpSpPr>
            <a:xfrm rot="0">
              <a:off x="0" y="0"/>
              <a:ext cx="5715000" cy="8763000"/>
              <a:chOff x="0" y="0"/>
              <a:chExt cx="5715000" cy="8763000"/>
            </a:xfrm>
          </p:grpSpPr>
          <p:sp>
            <p:nvSpPr>
              <p:cNvPr name="Freeform 56" id="56"/>
              <p:cNvSpPr/>
              <p:nvPr/>
            </p:nvSpPr>
            <p:spPr>
              <a:xfrm flipH="false" flipV="false" rot="0">
                <a:off x="0" y="0"/>
                <a:ext cx="5715000" cy="8763000"/>
              </a:xfrm>
              <a:custGeom>
                <a:avLst/>
                <a:gdLst/>
                <a:ahLst/>
                <a:cxnLst/>
                <a:rect r="r" b="b" t="t" l="l"/>
                <a:pathLst>
                  <a:path h="8763000" w="5715000">
                    <a:moveTo>
                      <a:pt x="0" y="0"/>
                    </a:moveTo>
                    <a:lnTo>
                      <a:pt x="5715000" y="0"/>
                    </a:lnTo>
                    <a:lnTo>
                      <a:pt x="5715000" y="8763000"/>
                    </a:lnTo>
                    <a:lnTo>
                      <a:pt x="0" y="8763000"/>
                    </a:lnTo>
                    <a:close/>
                  </a:path>
                </a:pathLst>
              </a:custGeom>
              <a:solidFill>
                <a:srgbClr val="FFD21F"/>
              </a:solidFill>
              <a:ln w="38100" cap="sq">
                <a:solidFill>
                  <a:srgbClr val="111111"/>
                </a:solidFill>
                <a:prstDash val="solid"/>
                <a:miter/>
              </a:ln>
            </p:spPr>
          </p:sp>
          <p:sp>
            <p:nvSpPr>
              <p:cNvPr name="TextBox 57" id="57"/>
              <p:cNvSpPr txBox="true"/>
              <p:nvPr/>
            </p:nvSpPr>
            <p:spPr>
              <a:xfrm>
                <a:off x="0" y="-38100"/>
                <a:ext cx="5715000" cy="8801100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l">
                  <a:lnSpc>
                    <a:spcPts val="1679"/>
                  </a:lnSpc>
                </a:pPr>
              </a:p>
            </p:txBody>
          </p:sp>
        </p:grpSp>
        <p:sp>
          <p:nvSpPr>
            <p:cNvPr name="TextBox 58" id="58"/>
            <p:cNvSpPr txBox="true"/>
            <p:nvPr/>
          </p:nvSpPr>
          <p:spPr>
            <a:xfrm rot="0">
              <a:off x="508000" y="628650"/>
              <a:ext cx="4699000" cy="67437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600"/>
                </a:lnSpc>
              </a:pPr>
              <a:r>
                <a:rPr lang="en-US" sz="3600" b="true">
                  <a:solidFill>
                    <a:srgbClr val="111111"/>
                  </a:solidFill>
                  <a:latin typeface="Space Mono Bold"/>
                  <a:ea typeface="Space Mono Bold"/>
                  <a:cs typeface="Space Mono Bold"/>
                  <a:sym typeface="Space Mono Bold"/>
                </a:rPr>
                <a:t>HUMAN</a:t>
              </a:r>
            </a:p>
          </p:txBody>
        </p:sp>
        <p:sp>
          <p:nvSpPr>
            <p:cNvPr name="TextBox 59" id="59"/>
            <p:cNvSpPr txBox="true"/>
            <p:nvPr/>
          </p:nvSpPr>
          <p:spPr>
            <a:xfrm rot="0">
              <a:off x="508000" y="2162175"/>
              <a:ext cx="4699000" cy="24504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3780"/>
                </a:lnSpc>
              </a:pPr>
              <a:r>
                <a:rPr lang="en-US" sz="2100" b="true">
                  <a:solidFill>
                    <a:srgbClr val="111111"/>
                  </a:solidFill>
                  <a:latin typeface="Barlow Bold"/>
                  <a:ea typeface="Barlow Bold"/>
                  <a:cs typeface="Barlow Bold"/>
                  <a:sym typeface="Barlow Bold"/>
                </a:rPr>
                <a:t>Teamwork</a:t>
              </a:r>
            </a:p>
            <a:p>
              <a:pPr algn="l">
                <a:lnSpc>
                  <a:spcPts val="3780"/>
                </a:lnSpc>
              </a:pPr>
              <a:r>
                <a:rPr lang="en-US" sz="2100" b="true">
                  <a:solidFill>
                    <a:srgbClr val="111111"/>
                  </a:solidFill>
                  <a:latin typeface="Barlow Bold"/>
                  <a:ea typeface="Barlow Bold"/>
                  <a:cs typeface="Barlow Bold"/>
                  <a:sym typeface="Barlow Bold"/>
                </a:rPr>
                <a:t>Communication</a:t>
              </a:r>
            </a:p>
            <a:p>
              <a:pPr algn="l">
                <a:lnSpc>
                  <a:spcPts val="3780"/>
                </a:lnSpc>
              </a:pPr>
              <a:r>
                <a:rPr lang="en-US" sz="2100" b="true">
                  <a:solidFill>
                    <a:srgbClr val="111111"/>
                  </a:solidFill>
                  <a:latin typeface="Barlow Bold"/>
                  <a:ea typeface="Barlow Bold"/>
                  <a:cs typeface="Barlow Bold"/>
                  <a:sym typeface="Barlow Bold"/>
                </a:rPr>
                <a:t>Critical thinking</a:t>
              </a:r>
            </a:p>
            <a:p>
              <a:pPr algn="l">
                <a:lnSpc>
                  <a:spcPts val="3780"/>
                </a:lnSpc>
              </a:pPr>
              <a:r>
                <a:rPr lang="en-US" sz="2100" b="true">
                  <a:solidFill>
                    <a:srgbClr val="111111"/>
                  </a:solidFill>
                  <a:latin typeface="Barlow Bold"/>
                  <a:ea typeface="Barlow Bold"/>
                  <a:cs typeface="Barlow Bold"/>
                  <a:sym typeface="Barlow Bold"/>
                </a:rPr>
                <a:t>Project management</a:t>
              </a:r>
            </a:p>
          </p:txBody>
        </p:sp>
      </p:grpSp>
      <p:sp>
        <p:nvSpPr>
          <p:cNvPr name="Freeform 60" id="60"/>
          <p:cNvSpPr/>
          <p:nvPr/>
        </p:nvSpPr>
        <p:spPr>
          <a:xfrm flipH="false" flipV="false" rot="0">
            <a:off x="3895725" y="3910012"/>
            <a:ext cx="3040942" cy="4071630"/>
          </a:xfrm>
          <a:custGeom>
            <a:avLst/>
            <a:gdLst/>
            <a:ahLst/>
            <a:cxnLst/>
            <a:rect r="r" b="b" t="t" l="l"/>
            <a:pathLst>
              <a:path h="4071630" w="3040942">
                <a:moveTo>
                  <a:pt x="0" y="0"/>
                </a:moveTo>
                <a:lnTo>
                  <a:pt x="3040942" y="0"/>
                </a:lnTo>
                <a:lnTo>
                  <a:pt x="3040942" y="4071630"/>
                </a:lnTo>
                <a:lnTo>
                  <a:pt x="0" y="407163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-17342" b="-16850"/>
            </a:stretch>
          </a:blipFill>
          <a:ln w="57150" cap="sq">
            <a:solidFill>
              <a:srgbClr val="000000"/>
            </a:solidFill>
            <a:prstDash val="solid"/>
            <a:miter/>
          </a:ln>
        </p:spPr>
      </p:sp>
      <p:sp>
        <p:nvSpPr>
          <p:cNvPr name="Freeform 61" id="61"/>
          <p:cNvSpPr/>
          <p:nvPr/>
        </p:nvSpPr>
        <p:spPr>
          <a:xfrm flipH="false" flipV="false" rot="0">
            <a:off x="762000" y="3910012"/>
            <a:ext cx="3399344" cy="4071630"/>
          </a:xfrm>
          <a:custGeom>
            <a:avLst/>
            <a:gdLst/>
            <a:ahLst/>
            <a:cxnLst/>
            <a:rect r="r" b="b" t="t" l="l"/>
            <a:pathLst>
              <a:path h="4071630" w="3399344">
                <a:moveTo>
                  <a:pt x="0" y="0"/>
                </a:moveTo>
                <a:lnTo>
                  <a:pt x="3399344" y="0"/>
                </a:lnTo>
                <a:lnTo>
                  <a:pt x="3399344" y="4071630"/>
                </a:lnTo>
                <a:lnTo>
                  <a:pt x="0" y="407163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39966" r="0" b="-40793"/>
            </a:stretch>
          </a:blipFill>
          <a:ln w="57150" cap="sq">
            <a:solidFill>
              <a:srgbClr val="000000"/>
            </a:solidFill>
            <a:prstDash val="solid"/>
            <a:miter/>
          </a:ln>
        </p:spPr>
      </p:sp>
      <p:sp>
        <p:nvSpPr>
          <p:cNvPr name="TextBox 62" id="62"/>
          <p:cNvSpPr txBox="true"/>
          <p:nvPr/>
        </p:nvSpPr>
        <p:spPr>
          <a:xfrm rot="0">
            <a:off x="3143250" y="457200"/>
            <a:ext cx="114300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spc="89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SKILLS &amp; KNOWLEDGE GAINED</a:t>
            </a:r>
          </a:p>
        </p:txBody>
      </p:sp>
      <p:sp>
        <p:nvSpPr>
          <p:cNvPr name="TextBox 63" id="63"/>
          <p:cNvSpPr txBox="true"/>
          <p:nvPr/>
        </p:nvSpPr>
        <p:spPr>
          <a:xfrm rot="0">
            <a:off x="16059150" y="9620250"/>
            <a:ext cx="142875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100"/>
              </a:lnSpc>
            </a:pPr>
            <a:r>
              <a:rPr lang="en-US" b="true" sz="1500" spc="89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14 / 17</a:t>
            </a:r>
          </a:p>
        </p:txBody>
      </p:sp>
      <p:sp>
        <p:nvSpPr>
          <p:cNvPr name="TextBox 64" id="64"/>
          <p:cNvSpPr txBox="true"/>
          <p:nvPr/>
        </p:nvSpPr>
        <p:spPr>
          <a:xfrm rot="0">
            <a:off x="800100" y="1724025"/>
            <a:ext cx="6191250" cy="19850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145"/>
              </a:lnSpc>
            </a:pPr>
            <a:r>
              <a:rPr lang="en-US" sz="525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A WIDER</a:t>
            </a:r>
          </a:p>
          <a:p>
            <a:pPr algn="l">
              <a:lnSpc>
                <a:spcPts val="5145"/>
              </a:lnSpc>
            </a:pPr>
            <a:r>
              <a:rPr lang="en-US" sz="525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ENGINEERING</a:t>
            </a:r>
          </a:p>
          <a:p>
            <a:pPr algn="l">
              <a:lnSpc>
                <a:spcPts val="5145"/>
              </a:lnSpc>
            </a:pPr>
            <a:r>
              <a:rPr lang="en-US" sz="525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TOOLKIT.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>
  <p:cSld>
    <p:bg>
      <p:bgPr>
        <a:solidFill>
          <a:srgbClr val="F4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71450"/>
            <a:chOff x="0" y="0"/>
            <a:chExt cx="24384000" cy="2286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228600"/>
            </a:xfrm>
            <a:custGeom>
              <a:avLst/>
              <a:gdLst/>
              <a:ahLst/>
              <a:cxnLst/>
              <a:rect r="r" b="b" t="t" l="l"/>
              <a:pathLst>
                <a:path h="2286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228600"/>
                  </a:lnTo>
                  <a:lnTo>
                    <a:pt x="0" y="228600"/>
                  </a:lnTo>
                  <a:close/>
                </a:path>
              </a:pathLst>
            </a:custGeom>
            <a:solidFill>
              <a:srgbClr val="111111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4384000" cy="266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00100" y="400050"/>
            <a:ext cx="2000250" cy="457200"/>
            <a:chOff x="0" y="0"/>
            <a:chExt cx="2667000" cy="6096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667000" cy="609600"/>
            </a:xfrm>
            <a:custGeom>
              <a:avLst/>
              <a:gdLst/>
              <a:ahLst/>
              <a:cxnLst/>
              <a:rect r="r" b="b" t="t" l="l"/>
              <a:pathLst>
                <a:path h="609600" w="2667000">
                  <a:moveTo>
                    <a:pt x="0" y="0"/>
                  </a:moveTo>
                  <a:lnTo>
                    <a:pt x="2667000" y="0"/>
                  </a:lnTo>
                  <a:lnTo>
                    <a:pt x="2667000" y="609600"/>
                  </a:lnTo>
                  <a:lnTo>
                    <a:pt x="0" y="609600"/>
                  </a:lnTo>
                  <a:close/>
                </a:path>
              </a:pathLst>
            </a:custGeom>
            <a:solidFill>
              <a:srgbClr val="FF5A1F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2667000" cy="6286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89"/>
                </a:lnSpc>
              </a:pPr>
              <a:r>
                <a:rPr lang="en-US" b="true" sz="1350" spc="108">
                  <a:solidFill>
                    <a:srgbClr val="111111"/>
                  </a:solidFill>
                  <a:latin typeface="Space Mono Bold"/>
                  <a:ea typeface="Space Mono Bold"/>
                  <a:cs typeface="Space Mono Bold"/>
                  <a:sym typeface="Space Mono Bold"/>
                </a:rPr>
                <a:t>SECTION 15</a:t>
              </a:r>
            </a:p>
          </p:txBody>
        </p:sp>
      </p:grpSp>
      <p:sp>
        <p:nvSpPr>
          <p:cNvPr name="AutoShape 8" id="8"/>
          <p:cNvSpPr/>
          <p:nvPr/>
        </p:nvSpPr>
        <p:spPr>
          <a:xfrm>
            <a:off x="800100" y="1066800"/>
            <a:ext cx="16687800" cy="0"/>
          </a:xfrm>
          <a:prstGeom prst="line">
            <a:avLst/>
          </a:prstGeom>
          <a:ln cap="flat" w="38100">
            <a:solidFill>
              <a:srgbClr val="111111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9" id="9"/>
          <p:cNvSpPr txBox="true"/>
          <p:nvPr/>
        </p:nvSpPr>
        <p:spPr>
          <a:xfrm rot="0">
            <a:off x="3143250" y="457200"/>
            <a:ext cx="114300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spc="89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RECOMMENDATIONS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6059150" y="9620250"/>
            <a:ext cx="142875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100"/>
              </a:lnSpc>
            </a:pPr>
            <a:r>
              <a:rPr lang="en-US" b="true" sz="1500" spc="89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15 / 17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00100" y="1704975"/>
            <a:ext cx="7429500" cy="15201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600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MAKE THE</a:t>
            </a:r>
          </a:p>
          <a:p>
            <a:pPr algn="l">
              <a:lnSpc>
                <a:spcPts val="5880"/>
              </a:lnSpc>
            </a:pPr>
            <a:r>
              <a:rPr lang="en-US" sz="600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LOOP TIGHTER.</a:t>
            </a:r>
          </a:p>
        </p:txBody>
      </p:sp>
      <p:grpSp>
        <p:nvGrpSpPr>
          <p:cNvPr name="Group 12" id="12"/>
          <p:cNvGrpSpPr/>
          <p:nvPr/>
        </p:nvGrpSpPr>
        <p:grpSpPr>
          <a:xfrm rot="0">
            <a:off x="914400" y="5543550"/>
            <a:ext cx="4953000" cy="2857500"/>
            <a:chOff x="0" y="0"/>
            <a:chExt cx="6604000" cy="38100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6604000" cy="3810000"/>
            </a:xfrm>
            <a:custGeom>
              <a:avLst/>
              <a:gdLst/>
              <a:ahLst/>
              <a:cxnLst/>
              <a:rect r="r" b="b" t="t" l="l"/>
              <a:pathLst>
                <a:path h="3810000" w="6604000">
                  <a:moveTo>
                    <a:pt x="0" y="0"/>
                  </a:moveTo>
                  <a:lnTo>
                    <a:pt x="6604000" y="0"/>
                  </a:lnTo>
                  <a:lnTo>
                    <a:pt x="6604000" y="3810000"/>
                  </a:lnTo>
                  <a:lnTo>
                    <a:pt x="0" y="3810000"/>
                  </a:lnTo>
                  <a:close/>
                </a:path>
              </a:pathLst>
            </a:custGeom>
            <a:solidFill>
              <a:srgbClr val="111111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6604000" cy="3848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800100" y="5429250"/>
            <a:ext cx="4953000" cy="2857500"/>
            <a:chOff x="0" y="0"/>
            <a:chExt cx="6604000" cy="3810000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6604000" cy="3810000"/>
            </a:xfrm>
            <a:custGeom>
              <a:avLst/>
              <a:gdLst/>
              <a:ahLst/>
              <a:cxnLst/>
              <a:rect r="r" b="b" t="t" l="l"/>
              <a:pathLst>
                <a:path h="3810000" w="6604000">
                  <a:moveTo>
                    <a:pt x="0" y="0"/>
                  </a:moveTo>
                  <a:lnTo>
                    <a:pt x="6604000" y="0"/>
                  </a:lnTo>
                  <a:lnTo>
                    <a:pt x="6604000" y="3810000"/>
                  </a:lnTo>
                  <a:lnTo>
                    <a:pt x="0" y="3810000"/>
                  </a:lnTo>
                  <a:close/>
                </a:path>
              </a:pathLst>
            </a:custGeom>
            <a:solidFill>
              <a:srgbClr val="FFD21F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38100"/>
              <a:ext cx="6604000" cy="3848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6534150" y="5543550"/>
            <a:ext cx="4953000" cy="2857500"/>
            <a:chOff x="0" y="0"/>
            <a:chExt cx="6604000" cy="38100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6604000" cy="3810000"/>
            </a:xfrm>
            <a:custGeom>
              <a:avLst/>
              <a:gdLst/>
              <a:ahLst/>
              <a:cxnLst/>
              <a:rect r="r" b="b" t="t" l="l"/>
              <a:pathLst>
                <a:path h="3810000" w="6604000">
                  <a:moveTo>
                    <a:pt x="0" y="0"/>
                  </a:moveTo>
                  <a:lnTo>
                    <a:pt x="6604000" y="0"/>
                  </a:lnTo>
                  <a:lnTo>
                    <a:pt x="6604000" y="3810000"/>
                  </a:lnTo>
                  <a:lnTo>
                    <a:pt x="0" y="3810000"/>
                  </a:lnTo>
                  <a:close/>
                </a:path>
              </a:pathLst>
            </a:custGeom>
            <a:solidFill>
              <a:srgbClr val="111111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38100"/>
              <a:ext cx="6604000" cy="3848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6419850" y="5429250"/>
            <a:ext cx="4953000" cy="2857500"/>
            <a:chOff x="0" y="0"/>
            <a:chExt cx="6604000" cy="38100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6604000" cy="3810000"/>
            </a:xfrm>
            <a:custGeom>
              <a:avLst/>
              <a:gdLst/>
              <a:ahLst/>
              <a:cxnLst/>
              <a:rect r="r" b="b" t="t" l="l"/>
              <a:pathLst>
                <a:path h="3810000" w="6604000">
                  <a:moveTo>
                    <a:pt x="0" y="0"/>
                  </a:moveTo>
                  <a:lnTo>
                    <a:pt x="6604000" y="0"/>
                  </a:lnTo>
                  <a:lnTo>
                    <a:pt x="6604000" y="3810000"/>
                  </a:lnTo>
                  <a:lnTo>
                    <a:pt x="0" y="3810000"/>
                  </a:lnTo>
                  <a:close/>
                </a:path>
              </a:pathLst>
            </a:custGeom>
            <a:solidFill>
              <a:srgbClr val="FF5A1F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23" id="23"/>
            <p:cNvSpPr txBox="true"/>
            <p:nvPr/>
          </p:nvSpPr>
          <p:spPr>
            <a:xfrm>
              <a:off x="0" y="-38100"/>
              <a:ext cx="6604000" cy="3848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0">
            <a:off x="12153900" y="5543550"/>
            <a:ext cx="4953000" cy="2857500"/>
            <a:chOff x="0" y="0"/>
            <a:chExt cx="6604000" cy="381000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6604000" cy="3810000"/>
            </a:xfrm>
            <a:custGeom>
              <a:avLst/>
              <a:gdLst/>
              <a:ahLst/>
              <a:cxnLst/>
              <a:rect r="r" b="b" t="t" l="l"/>
              <a:pathLst>
                <a:path h="3810000" w="6604000">
                  <a:moveTo>
                    <a:pt x="0" y="0"/>
                  </a:moveTo>
                  <a:lnTo>
                    <a:pt x="6604000" y="0"/>
                  </a:lnTo>
                  <a:lnTo>
                    <a:pt x="6604000" y="3810000"/>
                  </a:lnTo>
                  <a:lnTo>
                    <a:pt x="0" y="3810000"/>
                  </a:lnTo>
                  <a:close/>
                </a:path>
              </a:pathLst>
            </a:custGeom>
            <a:solidFill>
              <a:srgbClr val="111111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26" id="26"/>
            <p:cNvSpPr txBox="true"/>
            <p:nvPr/>
          </p:nvSpPr>
          <p:spPr>
            <a:xfrm>
              <a:off x="0" y="-38100"/>
              <a:ext cx="6604000" cy="3848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12039600" y="5429250"/>
            <a:ext cx="4953000" cy="2857500"/>
            <a:chOff x="0" y="0"/>
            <a:chExt cx="6604000" cy="3810000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6604000" cy="3810000"/>
            </a:xfrm>
            <a:custGeom>
              <a:avLst/>
              <a:gdLst/>
              <a:ahLst/>
              <a:cxnLst/>
              <a:rect r="r" b="b" t="t" l="l"/>
              <a:pathLst>
                <a:path h="3810000" w="6604000">
                  <a:moveTo>
                    <a:pt x="0" y="0"/>
                  </a:moveTo>
                  <a:lnTo>
                    <a:pt x="6604000" y="0"/>
                  </a:lnTo>
                  <a:lnTo>
                    <a:pt x="6604000" y="3810000"/>
                  </a:lnTo>
                  <a:lnTo>
                    <a:pt x="0" y="3810000"/>
                  </a:lnTo>
                  <a:close/>
                </a:path>
              </a:pathLst>
            </a:custGeom>
            <a:solidFill>
              <a:srgbClr val="1261FF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29" id="29"/>
            <p:cNvSpPr txBox="true"/>
            <p:nvPr/>
          </p:nvSpPr>
          <p:spPr>
            <a:xfrm>
              <a:off x="0" y="-38100"/>
              <a:ext cx="6604000" cy="3848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sp>
        <p:nvSpPr>
          <p:cNvPr name="TextBox 30" id="30"/>
          <p:cNvSpPr txBox="true"/>
          <p:nvPr/>
        </p:nvSpPr>
        <p:spPr>
          <a:xfrm rot="0">
            <a:off x="1133475" y="5876925"/>
            <a:ext cx="4286250" cy="344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40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INSTITUTION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133475" y="6724650"/>
            <a:ext cx="4286250" cy="350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35"/>
              </a:lnSpc>
            </a:pPr>
            <a:r>
              <a:rPr lang="en-US" sz="2100" b="true">
                <a:solidFill>
                  <a:srgbClr val="111111"/>
                </a:solidFill>
                <a:latin typeface="Barlow Bold"/>
                <a:ea typeface="Barlow Bold"/>
                <a:cs typeface="Barlow Bold"/>
                <a:sym typeface="Barlow Bold"/>
              </a:rPr>
              <a:t>More hands-on workshops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6753225" y="5876925"/>
            <a:ext cx="4286250" cy="344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40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ITF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6753225" y="6724650"/>
            <a:ext cx="4286250" cy="350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35"/>
              </a:lnSpc>
            </a:pPr>
            <a:r>
              <a:rPr lang="en-US" sz="2100" b="true">
                <a:solidFill>
                  <a:srgbClr val="111111"/>
                </a:solidFill>
                <a:latin typeface="Barlow Bold"/>
                <a:ea typeface="Barlow Bold"/>
                <a:cs typeface="Barlow Bold"/>
                <a:sym typeface="Barlow Bold"/>
              </a:rPr>
              <a:t>More cross-disciplinary projects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2372975" y="5876925"/>
            <a:ext cx="4286250" cy="344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400" b="true">
                <a:solidFill>
                  <a:srgbClr val="FFFDF7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ORGANIZATION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2372975" y="6724650"/>
            <a:ext cx="4286250" cy="350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35"/>
              </a:lnSpc>
            </a:pPr>
            <a:r>
              <a:rPr lang="en-US" sz="2100" b="true">
                <a:solidFill>
                  <a:srgbClr val="FFFDF7"/>
                </a:solidFill>
                <a:latin typeface="Barlow Bold"/>
                <a:ea typeface="Barlow Bold"/>
                <a:cs typeface="Barlow Bold"/>
                <a:sym typeface="Barlow Bold"/>
              </a:rPr>
              <a:t>Stronger mentorship + feedback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>
  <p:cSld>
    <p:bg>
      <p:bgPr>
        <a:solidFill>
          <a:srgbClr val="F4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>
            <a:off x="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>
            <a:off x="762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" id="4"/>
          <p:cNvSpPr/>
          <p:nvPr/>
        </p:nvSpPr>
        <p:spPr>
          <a:xfrm>
            <a:off x="1524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5" id="5"/>
          <p:cNvSpPr/>
          <p:nvPr/>
        </p:nvSpPr>
        <p:spPr>
          <a:xfrm>
            <a:off x="2286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6" id="6"/>
          <p:cNvSpPr/>
          <p:nvPr/>
        </p:nvSpPr>
        <p:spPr>
          <a:xfrm>
            <a:off x="3048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7" id="7"/>
          <p:cNvSpPr/>
          <p:nvPr/>
        </p:nvSpPr>
        <p:spPr>
          <a:xfrm>
            <a:off x="3810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8" id="8"/>
          <p:cNvSpPr/>
          <p:nvPr/>
        </p:nvSpPr>
        <p:spPr>
          <a:xfrm>
            <a:off x="4572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9" id="9"/>
          <p:cNvSpPr/>
          <p:nvPr/>
        </p:nvSpPr>
        <p:spPr>
          <a:xfrm>
            <a:off x="5334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0" id="10"/>
          <p:cNvSpPr/>
          <p:nvPr/>
        </p:nvSpPr>
        <p:spPr>
          <a:xfrm>
            <a:off x="6096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1" id="11"/>
          <p:cNvSpPr/>
          <p:nvPr/>
        </p:nvSpPr>
        <p:spPr>
          <a:xfrm>
            <a:off x="6858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2" id="12"/>
          <p:cNvSpPr/>
          <p:nvPr/>
        </p:nvSpPr>
        <p:spPr>
          <a:xfrm>
            <a:off x="7620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3" id="13"/>
          <p:cNvSpPr/>
          <p:nvPr/>
        </p:nvSpPr>
        <p:spPr>
          <a:xfrm>
            <a:off x="8382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4" id="14"/>
          <p:cNvSpPr/>
          <p:nvPr/>
        </p:nvSpPr>
        <p:spPr>
          <a:xfrm>
            <a:off x="9144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5" id="15"/>
          <p:cNvSpPr/>
          <p:nvPr/>
        </p:nvSpPr>
        <p:spPr>
          <a:xfrm>
            <a:off x="9906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6" id="16"/>
          <p:cNvSpPr/>
          <p:nvPr/>
        </p:nvSpPr>
        <p:spPr>
          <a:xfrm>
            <a:off x="10668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7" id="17"/>
          <p:cNvSpPr/>
          <p:nvPr/>
        </p:nvSpPr>
        <p:spPr>
          <a:xfrm>
            <a:off x="11430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8" id="18"/>
          <p:cNvSpPr/>
          <p:nvPr/>
        </p:nvSpPr>
        <p:spPr>
          <a:xfrm>
            <a:off x="12192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19" id="19"/>
          <p:cNvSpPr/>
          <p:nvPr/>
        </p:nvSpPr>
        <p:spPr>
          <a:xfrm>
            <a:off x="12954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0" id="20"/>
          <p:cNvSpPr/>
          <p:nvPr/>
        </p:nvSpPr>
        <p:spPr>
          <a:xfrm>
            <a:off x="13716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1" id="21"/>
          <p:cNvSpPr/>
          <p:nvPr/>
        </p:nvSpPr>
        <p:spPr>
          <a:xfrm>
            <a:off x="14478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2" id="22"/>
          <p:cNvSpPr/>
          <p:nvPr/>
        </p:nvSpPr>
        <p:spPr>
          <a:xfrm>
            <a:off x="15240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3" id="23"/>
          <p:cNvSpPr/>
          <p:nvPr/>
        </p:nvSpPr>
        <p:spPr>
          <a:xfrm>
            <a:off x="16002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4" id="24"/>
          <p:cNvSpPr/>
          <p:nvPr/>
        </p:nvSpPr>
        <p:spPr>
          <a:xfrm>
            <a:off x="16764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5" id="25"/>
          <p:cNvSpPr/>
          <p:nvPr/>
        </p:nvSpPr>
        <p:spPr>
          <a:xfrm>
            <a:off x="17526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6" id="26"/>
          <p:cNvSpPr/>
          <p:nvPr/>
        </p:nvSpPr>
        <p:spPr>
          <a:xfrm>
            <a:off x="18288000" y="0"/>
            <a:ext cx="0" cy="1028700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7" id="27"/>
          <p:cNvSpPr/>
          <p:nvPr/>
        </p:nvSpPr>
        <p:spPr>
          <a:xfrm>
            <a:off x="0" y="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8" id="28"/>
          <p:cNvSpPr/>
          <p:nvPr/>
        </p:nvSpPr>
        <p:spPr>
          <a:xfrm>
            <a:off x="0" y="762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29" id="29"/>
          <p:cNvSpPr/>
          <p:nvPr/>
        </p:nvSpPr>
        <p:spPr>
          <a:xfrm>
            <a:off x="0" y="1524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0" id="30"/>
          <p:cNvSpPr/>
          <p:nvPr/>
        </p:nvSpPr>
        <p:spPr>
          <a:xfrm>
            <a:off x="0" y="2286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1" id="31"/>
          <p:cNvSpPr/>
          <p:nvPr/>
        </p:nvSpPr>
        <p:spPr>
          <a:xfrm>
            <a:off x="0" y="3048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2" id="32"/>
          <p:cNvSpPr/>
          <p:nvPr/>
        </p:nvSpPr>
        <p:spPr>
          <a:xfrm>
            <a:off x="0" y="3810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3" id="33"/>
          <p:cNvSpPr/>
          <p:nvPr/>
        </p:nvSpPr>
        <p:spPr>
          <a:xfrm>
            <a:off x="0" y="4572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4" id="34"/>
          <p:cNvSpPr/>
          <p:nvPr/>
        </p:nvSpPr>
        <p:spPr>
          <a:xfrm>
            <a:off x="0" y="5334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5" id="35"/>
          <p:cNvSpPr/>
          <p:nvPr/>
        </p:nvSpPr>
        <p:spPr>
          <a:xfrm>
            <a:off x="0" y="6096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6" id="36"/>
          <p:cNvSpPr/>
          <p:nvPr/>
        </p:nvSpPr>
        <p:spPr>
          <a:xfrm>
            <a:off x="0" y="6858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7" id="37"/>
          <p:cNvSpPr/>
          <p:nvPr/>
        </p:nvSpPr>
        <p:spPr>
          <a:xfrm>
            <a:off x="0" y="7620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8" id="38"/>
          <p:cNvSpPr/>
          <p:nvPr/>
        </p:nvSpPr>
        <p:spPr>
          <a:xfrm>
            <a:off x="0" y="8382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9" id="39"/>
          <p:cNvSpPr/>
          <p:nvPr/>
        </p:nvSpPr>
        <p:spPr>
          <a:xfrm>
            <a:off x="0" y="9144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40" id="40"/>
          <p:cNvSpPr/>
          <p:nvPr/>
        </p:nvSpPr>
        <p:spPr>
          <a:xfrm>
            <a:off x="0" y="9906000"/>
            <a:ext cx="18288000" cy="0"/>
          </a:xfrm>
          <a:prstGeom prst="line">
            <a:avLst/>
          </a:prstGeom>
          <a:ln cap="flat" w="9525">
            <a:solidFill>
              <a:srgbClr val="D9D4C8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1" id="41"/>
          <p:cNvGrpSpPr/>
          <p:nvPr/>
        </p:nvGrpSpPr>
        <p:grpSpPr>
          <a:xfrm rot="0">
            <a:off x="0" y="0"/>
            <a:ext cx="18288000" cy="171450"/>
            <a:chOff x="0" y="0"/>
            <a:chExt cx="24384000" cy="228600"/>
          </a:xfrm>
        </p:grpSpPr>
        <p:sp>
          <p:nvSpPr>
            <p:cNvPr name="Freeform 42" id="42"/>
            <p:cNvSpPr/>
            <p:nvPr/>
          </p:nvSpPr>
          <p:spPr>
            <a:xfrm flipH="false" flipV="false" rot="0">
              <a:off x="0" y="0"/>
              <a:ext cx="24384000" cy="228600"/>
            </a:xfrm>
            <a:custGeom>
              <a:avLst/>
              <a:gdLst/>
              <a:ahLst/>
              <a:cxnLst/>
              <a:rect r="r" b="b" t="t" l="l"/>
              <a:pathLst>
                <a:path h="2286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228600"/>
                  </a:lnTo>
                  <a:lnTo>
                    <a:pt x="0" y="228600"/>
                  </a:lnTo>
                  <a:close/>
                </a:path>
              </a:pathLst>
            </a:custGeom>
            <a:solidFill>
              <a:srgbClr val="111111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43" id="43"/>
            <p:cNvSpPr txBox="true"/>
            <p:nvPr/>
          </p:nvSpPr>
          <p:spPr>
            <a:xfrm>
              <a:off x="0" y="-38100"/>
              <a:ext cx="24384000" cy="266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44" id="44"/>
          <p:cNvGrpSpPr/>
          <p:nvPr/>
        </p:nvGrpSpPr>
        <p:grpSpPr>
          <a:xfrm rot="0">
            <a:off x="800100" y="400050"/>
            <a:ext cx="2000250" cy="457200"/>
            <a:chOff x="0" y="0"/>
            <a:chExt cx="2667000" cy="609600"/>
          </a:xfrm>
        </p:grpSpPr>
        <p:sp>
          <p:nvSpPr>
            <p:cNvPr name="Freeform 45" id="45"/>
            <p:cNvSpPr/>
            <p:nvPr/>
          </p:nvSpPr>
          <p:spPr>
            <a:xfrm flipH="false" flipV="false" rot="0">
              <a:off x="0" y="0"/>
              <a:ext cx="2667000" cy="609600"/>
            </a:xfrm>
            <a:custGeom>
              <a:avLst/>
              <a:gdLst/>
              <a:ahLst/>
              <a:cxnLst/>
              <a:rect r="r" b="b" t="t" l="l"/>
              <a:pathLst>
                <a:path h="609600" w="2667000">
                  <a:moveTo>
                    <a:pt x="0" y="0"/>
                  </a:moveTo>
                  <a:lnTo>
                    <a:pt x="2667000" y="0"/>
                  </a:lnTo>
                  <a:lnTo>
                    <a:pt x="2667000" y="609600"/>
                  </a:lnTo>
                  <a:lnTo>
                    <a:pt x="0" y="609600"/>
                  </a:lnTo>
                  <a:close/>
                </a:path>
              </a:pathLst>
            </a:custGeom>
            <a:solidFill>
              <a:srgbClr val="FF5A1F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46" id="46"/>
            <p:cNvSpPr txBox="true"/>
            <p:nvPr/>
          </p:nvSpPr>
          <p:spPr>
            <a:xfrm>
              <a:off x="0" y="-19050"/>
              <a:ext cx="2667000" cy="6286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89"/>
                </a:lnSpc>
              </a:pPr>
              <a:r>
                <a:rPr lang="en-US" b="true" sz="1350" spc="108">
                  <a:solidFill>
                    <a:srgbClr val="111111"/>
                  </a:solidFill>
                  <a:latin typeface="Space Mono Bold"/>
                  <a:ea typeface="Space Mono Bold"/>
                  <a:cs typeface="Space Mono Bold"/>
                  <a:sym typeface="Space Mono Bold"/>
                </a:rPr>
                <a:t>SECTION 16</a:t>
              </a:r>
            </a:p>
          </p:txBody>
        </p:sp>
      </p:grpSp>
      <p:sp>
        <p:nvSpPr>
          <p:cNvPr name="AutoShape 47" id="47"/>
          <p:cNvSpPr/>
          <p:nvPr/>
        </p:nvSpPr>
        <p:spPr>
          <a:xfrm>
            <a:off x="800100" y="1066800"/>
            <a:ext cx="16687800" cy="0"/>
          </a:xfrm>
          <a:prstGeom prst="line">
            <a:avLst/>
          </a:prstGeom>
          <a:ln cap="flat" w="38100">
            <a:solidFill>
              <a:srgbClr val="111111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48" id="48"/>
          <p:cNvSpPr txBox="true"/>
          <p:nvPr/>
        </p:nvSpPr>
        <p:spPr>
          <a:xfrm rot="0">
            <a:off x="3143250" y="457200"/>
            <a:ext cx="114300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spc="89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CONCLUSION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16059150" y="9620250"/>
            <a:ext cx="142875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100"/>
              </a:lnSpc>
            </a:pPr>
            <a:r>
              <a:rPr lang="en-US" b="true" sz="1500" spc="89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16 / 17</a:t>
            </a:r>
          </a:p>
        </p:txBody>
      </p:sp>
      <p:grpSp>
        <p:nvGrpSpPr>
          <p:cNvPr name="Group 50" id="50"/>
          <p:cNvGrpSpPr/>
          <p:nvPr/>
        </p:nvGrpSpPr>
        <p:grpSpPr>
          <a:xfrm rot="0">
            <a:off x="914400" y="1733550"/>
            <a:ext cx="16668750" cy="6667500"/>
            <a:chOff x="0" y="0"/>
            <a:chExt cx="22225000" cy="8890000"/>
          </a:xfrm>
        </p:grpSpPr>
        <p:sp>
          <p:nvSpPr>
            <p:cNvPr name="Freeform 51" id="51"/>
            <p:cNvSpPr/>
            <p:nvPr/>
          </p:nvSpPr>
          <p:spPr>
            <a:xfrm flipH="false" flipV="false" rot="0">
              <a:off x="0" y="0"/>
              <a:ext cx="22225000" cy="8890000"/>
            </a:xfrm>
            <a:custGeom>
              <a:avLst/>
              <a:gdLst/>
              <a:ahLst/>
              <a:cxnLst/>
              <a:rect r="r" b="b" t="t" l="l"/>
              <a:pathLst>
                <a:path h="8890000" w="22225000">
                  <a:moveTo>
                    <a:pt x="0" y="0"/>
                  </a:moveTo>
                  <a:lnTo>
                    <a:pt x="22225000" y="0"/>
                  </a:lnTo>
                  <a:lnTo>
                    <a:pt x="22225000" y="8890000"/>
                  </a:lnTo>
                  <a:lnTo>
                    <a:pt x="0" y="8890000"/>
                  </a:lnTo>
                  <a:close/>
                </a:path>
              </a:pathLst>
            </a:custGeom>
            <a:solidFill>
              <a:srgbClr val="111111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52" id="52"/>
            <p:cNvSpPr txBox="true"/>
            <p:nvPr/>
          </p:nvSpPr>
          <p:spPr>
            <a:xfrm>
              <a:off x="0" y="-38100"/>
              <a:ext cx="22225000" cy="8928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53" id="53"/>
          <p:cNvGrpSpPr/>
          <p:nvPr/>
        </p:nvGrpSpPr>
        <p:grpSpPr>
          <a:xfrm rot="0">
            <a:off x="800100" y="1619250"/>
            <a:ext cx="16668750" cy="6667500"/>
            <a:chOff x="0" y="0"/>
            <a:chExt cx="22225000" cy="8890000"/>
          </a:xfrm>
        </p:grpSpPr>
        <p:sp>
          <p:nvSpPr>
            <p:cNvPr name="Freeform 54" id="54"/>
            <p:cNvSpPr/>
            <p:nvPr/>
          </p:nvSpPr>
          <p:spPr>
            <a:xfrm flipH="false" flipV="false" rot="0">
              <a:off x="0" y="0"/>
              <a:ext cx="22225000" cy="8890000"/>
            </a:xfrm>
            <a:custGeom>
              <a:avLst/>
              <a:gdLst/>
              <a:ahLst/>
              <a:cxnLst/>
              <a:rect r="r" b="b" t="t" l="l"/>
              <a:pathLst>
                <a:path h="8890000" w="22225000">
                  <a:moveTo>
                    <a:pt x="0" y="0"/>
                  </a:moveTo>
                  <a:lnTo>
                    <a:pt x="22225000" y="0"/>
                  </a:lnTo>
                  <a:lnTo>
                    <a:pt x="22225000" y="8890000"/>
                  </a:lnTo>
                  <a:lnTo>
                    <a:pt x="0" y="8890000"/>
                  </a:lnTo>
                  <a:close/>
                </a:path>
              </a:pathLst>
            </a:custGeom>
            <a:solidFill>
              <a:srgbClr val="FFD21F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55" id="55"/>
            <p:cNvSpPr txBox="true"/>
            <p:nvPr/>
          </p:nvSpPr>
          <p:spPr>
            <a:xfrm>
              <a:off x="0" y="-38100"/>
              <a:ext cx="22225000" cy="8928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sp>
        <p:nvSpPr>
          <p:cNvPr name="TextBox 56" id="56"/>
          <p:cNvSpPr txBox="true"/>
          <p:nvPr/>
        </p:nvSpPr>
        <p:spPr>
          <a:xfrm rot="0">
            <a:off x="1381125" y="2314575"/>
            <a:ext cx="15240000" cy="22113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733"/>
              </a:lnSpc>
            </a:pPr>
            <a:r>
              <a:rPr lang="en-US" sz="585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SIWES TURNED</a:t>
            </a:r>
          </a:p>
          <a:p>
            <a:pPr algn="l">
              <a:lnSpc>
                <a:spcPts val="5733"/>
              </a:lnSpc>
            </a:pPr>
            <a:r>
              <a:rPr lang="en-US" sz="585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KNOWLEDGE INTO</a:t>
            </a:r>
          </a:p>
          <a:p>
            <a:pPr algn="l">
              <a:lnSpc>
                <a:spcPts val="5733"/>
              </a:lnSpc>
            </a:pPr>
            <a:r>
              <a:rPr lang="en-US" sz="585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ENGINEERING JUDGEMENT.</a:t>
            </a:r>
          </a:p>
        </p:txBody>
      </p:sp>
      <p:sp>
        <p:nvSpPr>
          <p:cNvPr name="TextBox 57" id="57"/>
          <p:cNvSpPr txBox="true"/>
          <p:nvPr/>
        </p:nvSpPr>
        <p:spPr>
          <a:xfrm rot="0">
            <a:off x="1381125" y="5915025"/>
            <a:ext cx="13811250" cy="8467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42"/>
              </a:lnSpc>
            </a:pPr>
            <a:r>
              <a:rPr lang="en-US" sz="2550" b="true">
                <a:solidFill>
                  <a:srgbClr val="111111"/>
                </a:solidFill>
                <a:latin typeface="Barlow Bold"/>
                <a:ea typeface="Barlow Bold"/>
                <a:cs typeface="Barlow Bold"/>
                <a:sym typeface="Barlow Bold"/>
              </a:rPr>
              <a:t>Real-world exposure. Multidisciplinary integration. A stronger foundation for the engineering challenges ahead.</a:t>
            </a:r>
          </a:p>
        </p:txBody>
      </p:sp>
      <p:sp>
        <p:nvSpPr>
          <p:cNvPr name="TextBox 58" id="58"/>
          <p:cNvSpPr txBox="true"/>
          <p:nvPr/>
        </p:nvSpPr>
        <p:spPr>
          <a:xfrm rot="0">
            <a:off x="1381125" y="7543800"/>
            <a:ext cx="10001250" cy="344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400" b="true">
                <a:solidFill>
                  <a:srgbClr val="1261FF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BUILD → TEST → LEARN → REPEAT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4F0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0"/>
            <a:ext cx="18288000" cy="171450"/>
            <a:chOff x="0" y="0"/>
            <a:chExt cx="24384000" cy="2286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4384000" cy="228600"/>
            </a:xfrm>
            <a:custGeom>
              <a:avLst/>
              <a:gdLst/>
              <a:ahLst/>
              <a:cxnLst/>
              <a:rect r="r" b="b" t="t" l="l"/>
              <a:pathLst>
                <a:path h="2286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228600"/>
                  </a:lnTo>
                  <a:lnTo>
                    <a:pt x="0" y="228600"/>
                  </a:lnTo>
                  <a:close/>
                </a:path>
              </a:pathLst>
            </a:custGeom>
            <a:solidFill>
              <a:srgbClr val="111111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4384000" cy="2667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800100" y="400050"/>
            <a:ext cx="2000250" cy="457200"/>
            <a:chOff x="0" y="0"/>
            <a:chExt cx="2667000" cy="6096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667000" cy="609600"/>
            </a:xfrm>
            <a:custGeom>
              <a:avLst/>
              <a:gdLst/>
              <a:ahLst/>
              <a:cxnLst/>
              <a:rect r="r" b="b" t="t" l="l"/>
              <a:pathLst>
                <a:path h="609600" w="2667000">
                  <a:moveTo>
                    <a:pt x="0" y="0"/>
                  </a:moveTo>
                  <a:lnTo>
                    <a:pt x="2667000" y="0"/>
                  </a:lnTo>
                  <a:lnTo>
                    <a:pt x="2667000" y="609600"/>
                  </a:lnTo>
                  <a:lnTo>
                    <a:pt x="0" y="609600"/>
                  </a:lnTo>
                  <a:close/>
                </a:path>
              </a:pathLst>
            </a:custGeom>
            <a:solidFill>
              <a:srgbClr val="FF5A1F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19050"/>
              <a:ext cx="2667000" cy="6286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1889"/>
                </a:lnSpc>
              </a:pPr>
              <a:r>
                <a:rPr lang="en-US" b="true" sz="1350" spc="108">
                  <a:solidFill>
                    <a:srgbClr val="111111"/>
                  </a:solidFill>
                  <a:latin typeface="Space Mono Bold"/>
                  <a:ea typeface="Space Mono Bold"/>
                  <a:cs typeface="Space Mono Bold"/>
                  <a:sym typeface="Space Mono Bold"/>
                </a:rPr>
                <a:t>SECTION 17</a:t>
              </a:r>
            </a:p>
          </p:txBody>
        </p:sp>
      </p:grpSp>
      <p:sp>
        <p:nvSpPr>
          <p:cNvPr name="AutoShape 8" id="8"/>
          <p:cNvSpPr/>
          <p:nvPr/>
        </p:nvSpPr>
        <p:spPr>
          <a:xfrm>
            <a:off x="800100" y="1066800"/>
            <a:ext cx="16687800" cy="0"/>
          </a:xfrm>
          <a:prstGeom prst="line">
            <a:avLst/>
          </a:prstGeom>
          <a:ln cap="flat" w="38100">
            <a:solidFill>
              <a:srgbClr val="111111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9" id="9"/>
          <p:cNvSpPr txBox="true"/>
          <p:nvPr/>
        </p:nvSpPr>
        <p:spPr>
          <a:xfrm rot="0">
            <a:off x="16059150" y="9620250"/>
            <a:ext cx="142875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100"/>
              </a:lnSpc>
            </a:pPr>
            <a:r>
              <a:rPr lang="en-US" b="true" sz="1500" spc="89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17 / 17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0" y="1238250"/>
            <a:ext cx="18288000" cy="9048750"/>
            <a:chOff x="0" y="0"/>
            <a:chExt cx="24384000" cy="120650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4384000" cy="12065000"/>
            </a:xfrm>
            <a:custGeom>
              <a:avLst/>
              <a:gdLst/>
              <a:ahLst/>
              <a:cxnLst/>
              <a:rect r="r" b="b" t="t" l="l"/>
              <a:pathLst>
                <a:path h="12065000" w="24384000">
                  <a:moveTo>
                    <a:pt x="0" y="0"/>
                  </a:moveTo>
                  <a:lnTo>
                    <a:pt x="24384000" y="0"/>
                  </a:lnTo>
                  <a:lnTo>
                    <a:pt x="24384000" y="12065000"/>
                  </a:lnTo>
                  <a:lnTo>
                    <a:pt x="0" y="12065000"/>
                  </a:lnTo>
                  <a:close/>
                </a:path>
              </a:pathLst>
            </a:custGeom>
            <a:solidFill>
              <a:srgbClr val="1261FF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24384000" cy="12103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914400" y="2257425"/>
            <a:ext cx="14287500" cy="5334000"/>
            <a:chOff x="0" y="0"/>
            <a:chExt cx="19050000" cy="71120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19050000" cy="7112000"/>
            </a:xfrm>
            <a:custGeom>
              <a:avLst/>
              <a:gdLst/>
              <a:ahLst/>
              <a:cxnLst/>
              <a:rect r="r" b="b" t="t" l="l"/>
              <a:pathLst>
                <a:path h="7112000" w="19050000">
                  <a:moveTo>
                    <a:pt x="0" y="0"/>
                  </a:moveTo>
                  <a:lnTo>
                    <a:pt x="19050000" y="0"/>
                  </a:lnTo>
                  <a:lnTo>
                    <a:pt x="19050000" y="7112000"/>
                  </a:lnTo>
                  <a:lnTo>
                    <a:pt x="0" y="7112000"/>
                  </a:lnTo>
                  <a:close/>
                </a:path>
              </a:pathLst>
            </a:custGeom>
            <a:solidFill>
              <a:srgbClr val="111111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38100"/>
              <a:ext cx="19050000" cy="7150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800100" y="2143125"/>
            <a:ext cx="14287500" cy="5334000"/>
            <a:chOff x="0" y="0"/>
            <a:chExt cx="19050000" cy="711200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9050000" cy="7112000"/>
            </a:xfrm>
            <a:custGeom>
              <a:avLst/>
              <a:gdLst/>
              <a:ahLst/>
              <a:cxnLst/>
              <a:rect r="r" b="b" t="t" l="l"/>
              <a:pathLst>
                <a:path h="7112000" w="19050000">
                  <a:moveTo>
                    <a:pt x="0" y="0"/>
                  </a:moveTo>
                  <a:lnTo>
                    <a:pt x="19050000" y="0"/>
                  </a:lnTo>
                  <a:lnTo>
                    <a:pt x="19050000" y="7112000"/>
                  </a:lnTo>
                  <a:lnTo>
                    <a:pt x="0" y="7112000"/>
                  </a:lnTo>
                  <a:close/>
                </a:path>
              </a:pathLst>
            </a:custGeom>
            <a:solidFill>
              <a:srgbClr val="FFD21F"/>
            </a:solidFill>
            <a:ln w="38100" cap="sq">
              <a:solidFill>
                <a:srgbClr val="111111"/>
              </a:solidFill>
              <a:prstDash val="solid"/>
              <a:miter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38100"/>
              <a:ext cx="19050000" cy="71501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l">
                <a:lnSpc>
                  <a:spcPts val="1679"/>
                </a:lnSpc>
              </a:pPr>
            </a:p>
          </p:txBody>
        </p:sp>
      </p:grpSp>
      <p:sp>
        <p:nvSpPr>
          <p:cNvPr name="Freeform 19" id="19"/>
          <p:cNvSpPr/>
          <p:nvPr/>
        </p:nvSpPr>
        <p:spPr>
          <a:xfrm flipH="false" flipV="false" rot="0">
            <a:off x="9670821" y="2190750"/>
            <a:ext cx="5394440" cy="5286375"/>
          </a:xfrm>
          <a:custGeom>
            <a:avLst/>
            <a:gdLst/>
            <a:ahLst/>
            <a:cxnLst/>
            <a:rect r="r" b="b" t="t" l="l"/>
            <a:pathLst>
              <a:path h="5286375" w="5394440">
                <a:moveTo>
                  <a:pt x="0" y="0"/>
                </a:moveTo>
                <a:lnTo>
                  <a:pt x="5394439" y="0"/>
                </a:lnTo>
                <a:lnTo>
                  <a:pt x="5394439" y="5286375"/>
                </a:lnTo>
                <a:lnTo>
                  <a:pt x="0" y="528637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38" t="-3347" r="-638" b="0"/>
            </a:stretch>
          </a:blipFill>
          <a:ln w="47625" cap="sq">
            <a:solidFill>
              <a:srgbClr val="000000"/>
            </a:solidFill>
            <a:prstDash val="solid"/>
            <a:miter/>
          </a:ln>
        </p:spPr>
      </p:sp>
      <p:sp>
        <p:nvSpPr>
          <p:cNvPr name="TextBox 20" id="20"/>
          <p:cNvSpPr txBox="true"/>
          <p:nvPr/>
        </p:nvSpPr>
        <p:spPr>
          <a:xfrm rot="0">
            <a:off x="3143250" y="457200"/>
            <a:ext cx="11430000" cy="266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00"/>
              </a:lnSpc>
            </a:pPr>
            <a:r>
              <a:rPr lang="en-US" sz="1500" spc="89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THANK YOU / Q&amp;A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333500" y="2924175"/>
            <a:ext cx="12382500" cy="19526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175"/>
              </a:lnSpc>
            </a:pPr>
            <a:r>
              <a:rPr lang="en-US" sz="1575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Q&amp;A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381125" y="6019800"/>
            <a:ext cx="12192000" cy="3448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40"/>
              </a:lnSpc>
            </a:pPr>
            <a:r>
              <a:rPr lang="en-US" sz="2400" b="true">
                <a:solidFill>
                  <a:srgbClr val="111111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THANK YOU FOR YOUR ATTENTION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800100" y="8296275"/>
            <a:ext cx="9525000" cy="3505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35"/>
              </a:lnSpc>
            </a:pPr>
            <a:r>
              <a:rPr lang="en-US" sz="2100">
                <a:solidFill>
                  <a:srgbClr val="FFFDF7"/>
                </a:solidFill>
                <a:latin typeface="Barlow"/>
                <a:ea typeface="Barlow"/>
                <a:cs typeface="Barlow"/>
                <a:sym typeface="Barlow"/>
              </a:rPr>
              <a:t>[aratoluwadatoluwade@gmail.com]  /  [0703 305 9736]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4287500" y="7677150"/>
            <a:ext cx="2857500" cy="11772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660"/>
              </a:lnSpc>
            </a:pPr>
            <a:r>
              <a:rPr lang="en-US" sz="6900" b="true">
                <a:solidFill>
                  <a:srgbClr val="FFD21F"/>
                </a:solidFill>
                <a:latin typeface="Space Mono Bold"/>
                <a:ea typeface="Space Mono Bold"/>
                <a:cs typeface="Space Mono Bold"/>
                <a:sym typeface="Space Mono Bold"/>
              </a:rPr>
              <a:t>&lt; / &gt;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DAHVTlu0ybQ</dc:identifier>
  <dcterms:modified xsi:type="dcterms:W3CDTF">2011-08-01T06:04:30Z</dcterms:modified>
  <cp:revision>1</cp:revision>
  <dc:title>SIWES Technical Report</dc:title>
</cp:coreProperties>
</file>